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20"/>
  </p:notesMasterIdLst>
  <p:handoutMasterIdLst>
    <p:handoutMasterId r:id="rId21"/>
  </p:handoutMasterIdLst>
  <p:sldIdLst>
    <p:sldId id="291" r:id="rId2"/>
    <p:sldId id="282" r:id="rId3"/>
    <p:sldId id="297" r:id="rId4"/>
    <p:sldId id="280" r:id="rId5"/>
    <p:sldId id="298" r:id="rId6"/>
    <p:sldId id="299" r:id="rId7"/>
    <p:sldId id="300" r:id="rId8"/>
    <p:sldId id="301" r:id="rId9"/>
    <p:sldId id="302" r:id="rId10"/>
    <p:sldId id="303" r:id="rId11"/>
    <p:sldId id="304" r:id="rId12"/>
    <p:sldId id="305" r:id="rId13"/>
    <p:sldId id="306" r:id="rId14"/>
    <p:sldId id="307" r:id="rId15"/>
    <p:sldId id="308" r:id="rId16"/>
    <p:sldId id="309" r:id="rId17"/>
    <p:sldId id="310" r:id="rId18"/>
    <p:sldId id="29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 Laing" initials="ML" lastIdx="1" clrIdx="0">
    <p:extLst>
      <p:ext uri="{19B8F6BF-5375-455C-9EA6-DF929625EA0E}">
        <p15:presenceInfo xmlns:p15="http://schemas.microsoft.com/office/powerpoint/2012/main" userId="S::marie.laing@POLICECONDUCT.GOV.UK::271c13e0-8628-49e1-be08-fbad02ccfca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73A36"/>
    <a:srgbClr val="575552"/>
    <a:srgbClr val="8789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78"/>
    <p:restoredTop sz="94729"/>
  </p:normalViewPr>
  <p:slideViewPr>
    <p:cSldViewPr snapToGrid="0" snapToObjects="1">
      <p:cViewPr varScale="1">
        <p:scale>
          <a:sx n="45" d="100"/>
          <a:sy n="45" d="100"/>
        </p:scale>
        <p:origin x="1183"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CD42A5-6A6A-2347-ADF5-A5C97A622A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217A752-C14E-F741-8ACB-93EC8CD1A7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5EF928-F03D-A24A-AA83-EF0A02582D7B}" type="datetimeFigureOut">
              <a:rPr lang="en-US" smtClean="0"/>
              <a:t>7/27/2023</a:t>
            </a:fld>
            <a:endParaRPr lang="en-US"/>
          </a:p>
        </p:txBody>
      </p:sp>
      <p:sp>
        <p:nvSpPr>
          <p:cNvPr id="4" name="Footer Placeholder 3">
            <a:extLst>
              <a:ext uri="{FF2B5EF4-FFF2-40B4-BE49-F238E27FC236}">
                <a16:creationId xmlns:a16="http://schemas.microsoft.com/office/drawing/2014/main" id="{1E0DA63B-6962-704B-933C-976AAD6AA9D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Independent Offcie for Police Conduct</a:t>
            </a:r>
          </a:p>
        </p:txBody>
      </p:sp>
      <p:sp>
        <p:nvSpPr>
          <p:cNvPr id="5" name="Slide Number Placeholder 4">
            <a:extLst>
              <a:ext uri="{FF2B5EF4-FFF2-40B4-BE49-F238E27FC236}">
                <a16:creationId xmlns:a16="http://schemas.microsoft.com/office/drawing/2014/main" id="{D79DA89D-112D-8C4E-A7E9-9910C34D04C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44AD29-6842-934F-B6ED-20C9CAAF84E6}" type="slidenum">
              <a:rPr lang="en-US" smtClean="0"/>
              <a:t>‹#›</a:t>
            </a:fld>
            <a:endParaRPr lang="en-US"/>
          </a:p>
        </p:txBody>
      </p:sp>
    </p:spTree>
    <p:extLst>
      <p:ext uri="{BB962C8B-B14F-4D97-AF65-F5344CB8AC3E}">
        <p14:creationId xmlns:p14="http://schemas.microsoft.com/office/powerpoint/2010/main" val="193251928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91CC7E-7B3B-184A-88EB-C248FDBD24A9}" type="datetimeFigureOut">
              <a:rPr lang="en-US" smtClean="0"/>
              <a:t>7/27/2023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Independent Offcie for Police Conduct</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6F18F9-C0EB-F04B-B122-30A51DB8A74D}" type="slidenum">
              <a:rPr lang="en-US" smtClean="0"/>
              <a:t>‹#›</a:t>
            </a:fld>
            <a:endParaRPr lang="en-US"/>
          </a:p>
        </p:txBody>
      </p:sp>
    </p:spTree>
    <p:extLst>
      <p:ext uri="{BB962C8B-B14F-4D97-AF65-F5344CB8AC3E}">
        <p14:creationId xmlns:p14="http://schemas.microsoft.com/office/powerpoint/2010/main" val="318620434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Police forces have a statutory duty to refer all incidents involving a death or serious injury to 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This report is part of our statutory remit and highlights the importance of having in place robust systems of investigation, learning and accountability, which follow deaths following contact with police </a:t>
            </a:r>
            <a:endParaRPr lang="en-US" dirty="0"/>
          </a:p>
          <a:p>
            <a:endParaRPr lang="en-GB" dirty="0"/>
          </a:p>
          <a:p>
            <a:endParaRPr lang="en-US" dirty="0"/>
          </a:p>
        </p:txBody>
      </p:sp>
      <p:sp>
        <p:nvSpPr>
          <p:cNvPr id="4" name="Footer Placeholder 3"/>
          <p:cNvSpPr>
            <a:spLocks noGrp="1"/>
          </p:cNvSpPr>
          <p:nvPr>
            <p:ph type="ftr" sz="quarter" idx="4"/>
          </p:nvPr>
        </p:nvSpPr>
        <p:spPr/>
        <p:txBody>
          <a:bodyPr/>
          <a:lstStyle/>
          <a:p>
            <a:r>
              <a:rPr lang="en-US"/>
              <a:t>Independent Offcie for Police Conduct</a:t>
            </a:r>
          </a:p>
        </p:txBody>
      </p:sp>
      <p:sp>
        <p:nvSpPr>
          <p:cNvPr id="5" name="Slide Number Placeholder 4"/>
          <p:cNvSpPr>
            <a:spLocks noGrp="1"/>
          </p:cNvSpPr>
          <p:nvPr>
            <p:ph type="sldNum" sz="quarter" idx="5"/>
          </p:nvPr>
        </p:nvSpPr>
        <p:spPr/>
        <p:txBody>
          <a:bodyPr/>
          <a:lstStyle/>
          <a:p>
            <a:fld id="{C36F18F9-C0EB-F04B-B122-30A51DB8A74D}" type="slidenum">
              <a:rPr lang="en-US" smtClean="0"/>
              <a:t>3</a:t>
            </a:fld>
            <a:endParaRPr lang="en-US"/>
          </a:p>
        </p:txBody>
      </p:sp>
    </p:spTree>
    <p:extLst>
      <p:ext uri="{BB962C8B-B14F-4D97-AF65-F5344CB8AC3E}">
        <p14:creationId xmlns:p14="http://schemas.microsoft.com/office/powerpoint/2010/main" val="1979169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2010/11, a change was made to the definition of this category. It now includes only those deaths following police contact that were investigated independently by the IOPC, previously the IPCC. </a:t>
            </a:r>
          </a:p>
          <a:p>
            <a:endParaRPr lang="en-US" dirty="0"/>
          </a:p>
          <a:p>
            <a:r>
              <a:rPr lang="en-US" dirty="0"/>
              <a:t>During 2014/15, the IPCC started a significant period of change and expansion in response to the then Home Secretary’s announcement that there should be more independent investigations into serious and sensitive matters. This had a direct impact on the number of deaths we recorded in the ‘other deaths following police contact’ category because inclusion of this type of case in this annual report is based on them being independently investigated.  Any increase in this category does not, therefore, necessarily indicate an increase in the number of people who have died following some form of contact with the police. </a:t>
            </a:r>
          </a:p>
          <a:p>
            <a:endParaRPr lang="en-US" dirty="0"/>
          </a:p>
          <a:p>
            <a:r>
              <a:rPr lang="en-US" dirty="0"/>
              <a:t>In 2018/19 the IOPC began a phased move to thematic case selection. </a:t>
            </a:r>
          </a:p>
          <a:p>
            <a:endParaRPr lang="en-US" dirty="0"/>
          </a:p>
          <a:p>
            <a:r>
              <a:rPr lang="en-US" dirty="0"/>
              <a:t>The thematic areas include domestic abuse, RTIs, abuse of authority for sexual or financial gain, mental health, near misses in custody and discrimination. Thematic case selection involves independently investigating more cases where these themes may be a factor. This will enable us to develop a body of evidence for learning and prevention work. The move to thematic case selection may have an impact on the number and proportion of cases involving particular circumstances of death – such as concerns for welfare based on mental health, or domestic-related incidents.</a:t>
            </a:r>
            <a:endParaRPr lang="en-GB" dirty="0"/>
          </a:p>
          <a:p>
            <a:endParaRPr lang="en-US" dirty="0"/>
          </a:p>
        </p:txBody>
      </p:sp>
      <p:sp>
        <p:nvSpPr>
          <p:cNvPr id="4" name="Footer Placeholder 3"/>
          <p:cNvSpPr>
            <a:spLocks noGrp="1"/>
          </p:cNvSpPr>
          <p:nvPr>
            <p:ph type="ftr" sz="quarter" idx="4"/>
          </p:nvPr>
        </p:nvSpPr>
        <p:spPr/>
        <p:txBody>
          <a:bodyPr/>
          <a:lstStyle/>
          <a:p>
            <a:r>
              <a:rPr lang="en-US"/>
              <a:t>Independent Offcie for Police Conduct</a:t>
            </a:r>
          </a:p>
        </p:txBody>
      </p:sp>
      <p:sp>
        <p:nvSpPr>
          <p:cNvPr id="5" name="Slide Number Placeholder 4"/>
          <p:cNvSpPr>
            <a:spLocks noGrp="1"/>
          </p:cNvSpPr>
          <p:nvPr>
            <p:ph type="sldNum" sz="quarter" idx="5"/>
          </p:nvPr>
        </p:nvSpPr>
        <p:spPr/>
        <p:txBody>
          <a:bodyPr/>
          <a:lstStyle/>
          <a:p>
            <a:fld id="{C36F18F9-C0EB-F04B-B122-30A51DB8A74D}" type="slidenum">
              <a:rPr lang="en-US" smtClean="0"/>
              <a:t>12</a:t>
            </a:fld>
            <a:endParaRPr lang="en-US"/>
          </a:p>
        </p:txBody>
      </p:sp>
    </p:spTree>
    <p:extLst>
      <p:ext uri="{BB962C8B-B14F-4D97-AF65-F5344CB8AC3E}">
        <p14:creationId xmlns:p14="http://schemas.microsoft.com/office/powerpoint/2010/main" val="1132053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overall proportion of cases relating to a concern for welfare made up 94% of the deaths following police contact that were independently investigated – a slightly higher proportion than the 90% 2021/22</a:t>
            </a:r>
            <a:endParaRPr lang="en-US" dirty="0"/>
          </a:p>
        </p:txBody>
      </p:sp>
      <p:sp>
        <p:nvSpPr>
          <p:cNvPr id="4" name="Footer Placeholder 3"/>
          <p:cNvSpPr>
            <a:spLocks noGrp="1"/>
          </p:cNvSpPr>
          <p:nvPr>
            <p:ph type="ftr" sz="quarter" idx="4"/>
          </p:nvPr>
        </p:nvSpPr>
        <p:spPr/>
        <p:txBody>
          <a:bodyPr/>
          <a:lstStyle/>
          <a:p>
            <a:r>
              <a:rPr lang="en-US"/>
              <a:t>Independent Offcie for Police Conduct</a:t>
            </a:r>
          </a:p>
        </p:txBody>
      </p:sp>
      <p:sp>
        <p:nvSpPr>
          <p:cNvPr id="5" name="Slide Number Placeholder 4"/>
          <p:cNvSpPr>
            <a:spLocks noGrp="1"/>
          </p:cNvSpPr>
          <p:nvPr>
            <p:ph type="sldNum" sz="quarter" idx="5"/>
          </p:nvPr>
        </p:nvSpPr>
        <p:spPr/>
        <p:txBody>
          <a:bodyPr/>
          <a:lstStyle/>
          <a:p>
            <a:fld id="{C36F18F9-C0EB-F04B-B122-30A51DB8A74D}" type="slidenum">
              <a:rPr lang="en-US" smtClean="0"/>
              <a:t>14</a:t>
            </a:fld>
            <a:endParaRPr lang="en-US"/>
          </a:p>
        </p:txBody>
      </p:sp>
    </p:spTree>
    <p:extLst>
      <p:ext uri="{BB962C8B-B14F-4D97-AF65-F5344CB8AC3E}">
        <p14:creationId xmlns:p14="http://schemas.microsoft.com/office/powerpoint/2010/main" val="3198074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Arial" panose="020B0604020202020204" pitchFamily="34" charset="0"/>
              <a:buChar char="•"/>
              <a:tabLst>
                <a:tab pos="457200" algn="l"/>
              </a:tabLst>
            </a:pPr>
            <a:r>
              <a:rPr lang="en-GB" sz="1200" dirty="0">
                <a:effectLst/>
                <a:latin typeface="Arial" panose="020B0604020202020204" pitchFamily="34" charset="0"/>
                <a:ea typeface="Calibri" panose="020F0502020204030204" pitchFamily="34" charset="0"/>
                <a:cs typeface="Times New Roman" panose="02020603050405020304" pitchFamily="18" charset="0"/>
              </a:rPr>
              <a:t>Vulnerabilities we have seen year after year continue to be prevalent among those who died, with twenty-one people who died in or following police custody having had links to alcohol and/or drugs and thirteen having had mental health concerns.</a:t>
            </a: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GB" sz="1200" dirty="0">
                <a:effectLst/>
                <a:latin typeface="Arial" panose="020B0604020202020204" pitchFamily="34" charset="0"/>
                <a:ea typeface="Calibri" panose="020F0502020204030204" pitchFamily="34" charset="0"/>
                <a:cs typeface="Times New Roman" panose="02020603050405020304" pitchFamily="18" charset="0"/>
              </a:rPr>
              <a:t>Of the 90 other deaths we independently investigated, the majority had contact with police because of concerns for their welfare and almost half were reported to be intoxicated or affected by substance abuse.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200" dirty="0">
                <a:effectLst/>
                <a:latin typeface="Arial" panose="020B0604020202020204" pitchFamily="34" charset="0"/>
                <a:ea typeface="Calibri" panose="020F0502020204030204" pitchFamily="34" charset="0"/>
                <a:cs typeface="Times New Roman" panose="02020603050405020304" pitchFamily="18" charset="0"/>
              </a:rPr>
              <a:t>These are system-wide issues which need a concerted response to help prevent future deaths from occurring.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spcAft>
                <a:spcPts val="600"/>
              </a:spcAft>
            </a:pPr>
            <a:r>
              <a:rPr lang="en-GB" sz="1200" dirty="0">
                <a:effectLst/>
                <a:latin typeface="Arial" panose="020B0604020202020204" pitchFamily="34" charset="0"/>
                <a:ea typeface="Calibri" panose="020F0502020204030204" pitchFamily="34" charset="0"/>
              </a:rPr>
              <a:t> </a:t>
            </a:r>
          </a:p>
          <a:p>
            <a:pPr marL="342900" lvl="0" indent="-342900">
              <a:lnSpc>
                <a:spcPct val="107000"/>
              </a:lnSpc>
              <a:spcAft>
                <a:spcPts val="800"/>
              </a:spcAft>
              <a:buFont typeface="Arial" panose="020B0604020202020204" pitchFamily="34" charset="0"/>
              <a:buChar char="•"/>
              <a:tabLst>
                <a:tab pos="457200" algn="l"/>
              </a:tabLst>
            </a:pPr>
            <a:r>
              <a:rPr lang="en-GB" sz="1200" dirty="0">
                <a:effectLst/>
                <a:latin typeface="Arial" panose="020B0604020202020204" pitchFamily="34" charset="0"/>
                <a:ea typeface="Calibri" panose="020F0502020204030204" pitchFamily="34" charset="0"/>
                <a:cs typeface="Times New Roman" panose="02020603050405020304" pitchFamily="18" charset="0"/>
              </a:rPr>
              <a:t>Not all of the deaths will be preventable, but it is vital that work across agencies continues. We need to ensure police custody is as safe as possible, to better train officers to de-escalate in conflict situations where feasible, to keep embedding learning into police practice promptly, and to make sure that appropriate health and social services are available alongside the police service to meet the needs of those in crisis.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spcAft>
                <a:spcPts val="600"/>
              </a:spcAft>
            </a:pPr>
            <a:r>
              <a:rPr lang="en-GB" sz="1200" dirty="0">
                <a:effectLst/>
                <a:latin typeface="Arial" panose="020B0604020202020204" pitchFamily="34" charset="0"/>
                <a:ea typeface="Calibri" panose="020F0502020204030204" pitchFamily="34" charset="0"/>
              </a:rPr>
              <a:t> </a:t>
            </a:r>
          </a:p>
          <a:p>
            <a:pPr marL="342900" lvl="0" indent="-342900">
              <a:lnSpc>
                <a:spcPct val="107000"/>
              </a:lnSpc>
              <a:spcAft>
                <a:spcPts val="800"/>
              </a:spcAft>
              <a:buFont typeface="Arial" panose="020B0604020202020204" pitchFamily="34" charset="0"/>
              <a:buChar char="•"/>
              <a:tabLst>
                <a:tab pos="457200" algn="l"/>
              </a:tabLst>
            </a:pPr>
            <a:r>
              <a:rPr lang="en-GB" sz="1200" dirty="0">
                <a:effectLst/>
                <a:latin typeface="Arial" panose="020B0604020202020204" pitchFamily="34" charset="0"/>
                <a:ea typeface="Calibri" panose="020F0502020204030204" pitchFamily="34" charset="0"/>
                <a:cs typeface="Times New Roman" panose="02020603050405020304" pitchFamily="18" charset="0"/>
              </a:rPr>
              <a:t>With our continued focus on prevention, we have issued 78 learning recommendations from our investigations and reviews following deaths in the past three years.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US" dirty="0"/>
          </a:p>
        </p:txBody>
      </p:sp>
      <p:sp>
        <p:nvSpPr>
          <p:cNvPr id="4" name="Footer Placeholder 3"/>
          <p:cNvSpPr>
            <a:spLocks noGrp="1"/>
          </p:cNvSpPr>
          <p:nvPr>
            <p:ph type="ftr" sz="quarter" idx="4"/>
          </p:nvPr>
        </p:nvSpPr>
        <p:spPr/>
        <p:txBody>
          <a:bodyPr/>
          <a:lstStyle/>
          <a:p>
            <a:r>
              <a:rPr lang="en-US"/>
              <a:t>Independent Offcie for Police Conduct</a:t>
            </a:r>
          </a:p>
        </p:txBody>
      </p:sp>
      <p:sp>
        <p:nvSpPr>
          <p:cNvPr id="5" name="Slide Number Placeholder 4"/>
          <p:cNvSpPr>
            <a:spLocks noGrp="1"/>
          </p:cNvSpPr>
          <p:nvPr>
            <p:ph type="sldNum" sz="quarter" idx="5"/>
          </p:nvPr>
        </p:nvSpPr>
        <p:spPr/>
        <p:txBody>
          <a:bodyPr/>
          <a:lstStyle/>
          <a:p>
            <a:fld id="{C36F18F9-C0EB-F04B-B122-30A51DB8A74D}" type="slidenum">
              <a:rPr lang="en-US" smtClean="0"/>
              <a:t>15</a:t>
            </a:fld>
            <a:endParaRPr lang="en-US"/>
          </a:p>
        </p:txBody>
      </p:sp>
    </p:spTree>
    <p:extLst>
      <p:ext uri="{BB962C8B-B14F-4D97-AF65-F5344CB8AC3E}">
        <p14:creationId xmlns:p14="http://schemas.microsoft.com/office/powerpoint/2010/main" val="3179568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US"/>
              <a:t>Independent Offcie for Police Conduct</a:t>
            </a:r>
          </a:p>
        </p:txBody>
      </p:sp>
      <p:sp>
        <p:nvSpPr>
          <p:cNvPr id="5" name="Slide Number Placeholder 4"/>
          <p:cNvSpPr>
            <a:spLocks noGrp="1"/>
          </p:cNvSpPr>
          <p:nvPr>
            <p:ph type="sldNum" sz="quarter" idx="5"/>
          </p:nvPr>
        </p:nvSpPr>
        <p:spPr/>
        <p:txBody>
          <a:bodyPr/>
          <a:lstStyle/>
          <a:p>
            <a:fld id="{C36F18F9-C0EB-F04B-B122-30A51DB8A74D}" type="slidenum">
              <a:rPr lang="en-US" smtClean="0"/>
              <a:t>16</a:t>
            </a:fld>
            <a:endParaRPr lang="en-US"/>
          </a:p>
        </p:txBody>
      </p:sp>
    </p:spTree>
    <p:extLst>
      <p:ext uri="{BB962C8B-B14F-4D97-AF65-F5344CB8AC3E}">
        <p14:creationId xmlns:p14="http://schemas.microsoft.com/office/powerpoint/2010/main" val="373648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Independent Offcie for Police Conduct</a:t>
            </a:r>
          </a:p>
        </p:txBody>
      </p:sp>
      <p:sp>
        <p:nvSpPr>
          <p:cNvPr id="5" name="Slide Number Placeholder 4"/>
          <p:cNvSpPr>
            <a:spLocks noGrp="1"/>
          </p:cNvSpPr>
          <p:nvPr>
            <p:ph type="sldNum" sz="quarter" idx="5"/>
          </p:nvPr>
        </p:nvSpPr>
        <p:spPr/>
        <p:txBody>
          <a:bodyPr/>
          <a:lstStyle/>
          <a:p>
            <a:fld id="{C36F18F9-C0EB-F04B-B122-30A51DB8A74D}" type="slidenum">
              <a:rPr lang="en-US" smtClean="0"/>
              <a:t>4</a:t>
            </a:fld>
            <a:endParaRPr lang="en-US"/>
          </a:p>
        </p:txBody>
      </p:sp>
    </p:spTree>
    <p:extLst>
      <p:ext uri="{BB962C8B-B14F-4D97-AF65-F5344CB8AC3E}">
        <p14:creationId xmlns:p14="http://schemas.microsoft.com/office/powerpoint/2010/main" val="4172503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Arial" panose="020B0604020202020204" pitchFamily="34" charset="0"/>
              <a:buNone/>
              <a:tabLst>
                <a:tab pos="457200" algn="l"/>
              </a:tabLst>
            </a:pPr>
            <a:endParaRPr lang="en-US" dirty="0"/>
          </a:p>
        </p:txBody>
      </p:sp>
      <p:sp>
        <p:nvSpPr>
          <p:cNvPr id="4" name="Footer Placeholder 3"/>
          <p:cNvSpPr>
            <a:spLocks noGrp="1"/>
          </p:cNvSpPr>
          <p:nvPr>
            <p:ph type="ftr" sz="quarter" idx="4"/>
          </p:nvPr>
        </p:nvSpPr>
        <p:spPr/>
        <p:txBody>
          <a:bodyPr/>
          <a:lstStyle/>
          <a:p>
            <a:r>
              <a:rPr lang="en-US"/>
              <a:t>Independent Offcie for Police Conduct</a:t>
            </a:r>
          </a:p>
        </p:txBody>
      </p:sp>
      <p:sp>
        <p:nvSpPr>
          <p:cNvPr id="5" name="Slide Number Placeholder 4"/>
          <p:cNvSpPr>
            <a:spLocks noGrp="1"/>
          </p:cNvSpPr>
          <p:nvPr>
            <p:ph type="sldNum" sz="quarter" idx="5"/>
          </p:nvPr>
        </p:nvSpPr>
        <p:spPr/>
        <p:txBody>
          <a:bodyPr/>
          <a:lstStyle/>
          <a:p>
            <a:fld id="{C36F18F9-C0EB-F04B-B122-30A51DB8A74D}" type="slidenum">
              <a:rPr lang="en-US" smtClean="0"/>
              <a:t>5</a:t>
            </a:fld>
            <a:endParaRPr lang="en-US"/>
          </a:p>
        </p:txBody>
      </p:sp>
    </p:spTree>
    <p:extLst>
      <p:ext uri="{BB962C8B-B14F-4D97-AF65-F5344CB8AC3E}">
        <p14:creationId xmlns:p14="http://schemas.microsoft.com/office/powerpoint/2010/main" val="2966730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graph shows the change in numbers of incidents by type of death from 2012/13 to 2022/23 We will explore this further as we go through the next few slides.</a:t>
            </a:r>
            <a:endParaRPr lang="en-GB" dirty="0"/>
          </a:p>
          <a:p>
            <a:endParaRPr lang="en-US" dirty="0"/>
          </a:p>
        </p:txBody>
      </p:sp>
      <p:sp>
        <p:nvSpPr>
          <p:cNvPr id="4" name="Footer Placeholder 3"/>
          <p:cNvSpPr>
            <a:spLocks noGrp="1"/>
          </p:cNvSpPr>
          <p:nvPr>
            <p:ph type="ftr" sz="quarter" idx="4"/>
          </p:nvPr>
        </p:nvSpPr>
        <p:spPr/>
        <p:txBody>
          <a:bodyPr/>
          <a:lstStyle/>
          <a:p>
            <a:r>
              <a:rPr lang="en-US"/>
              <a:t>Independent Offcie for Police Conduct</a:t>
            </a:r>
          </a:p>
        </p:txBody>
      </p:sp>
      <p:sp>
        <p:nvSpPr>
          <p:cNvPr id="5" name="Slide Number Placeholder 4"/>
          <p:cNvSpPr>
            <a:spLocks noGrp="1"/>
          </p:cNvSpPr>
          <p:nvPr>
            <p:ph type="sldNum" sz="quarter" idx="5"/>
          </p:nvPr>
        </p:nvSpPr>
        <p:spPr/>
        <p:txBody>
          <a:bodyPr/>
          <a:lstStyle/>
          <a:p>
            <a:fld id="{C36F18F9-C0EB-F04B-B122-30A51DB8A74D}" type="slidenum">
              <a:rPr lang="en-US" smtClean="0"/>
              <a:t>6</a:t>
            </a:fld>
            <a:endParaRPr lang="en-US"/>
          </a:p>
        </p:txBody>
      </p:sp>
    </p:spTree>
    <p:extLst>
      <p:ext uri="{BB962C8B-B14F-4D97-AF65-F5344CB8AC3E}">
        <p14:creationId xmlns:p14="http://schemas.microsoft.com/office/powerpoint/2010/main" val="2356985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Between 2004/05 and 2008/09, there was a year-on-year reduction in the number of deaths in or following police custody. These deaths reduced from 36 in 2004/05 to 15 deaths in 2008/09. Over the next two years, the number of deaths in custody increased to 21 in 2010/11, before reducing to 15 in 2011/12 and 2012/13. There was a further reduction in 2013/14 to 11.</a:t>
            </a:r>
          </a:p>
          <a:p>
            <a:endParaRPr lang="en-GB" dirty="0"/>
          </a:p>
          <a:p>
            <a:r>
              <a:rPr lang="en-GB" dirty="0"/>
              <a:t>In 2014/15, the number rose again to 18 and then declined and remained stable at 14 in 2015/16 and 2016/17. In 2017/18 there were 23 fatalities, the highest number recorded for 10 years. This number fell to 17 fatalities in 2018/19 and increased slightly to 18 in 2019/20. In 2020/21 the number increased slightly again to 19, and then fell notably to 11 in 2021/22. This year, the number of deaths in or following police custody increased again, to 23. This is double the figure recorded the previous year, and slightly higher than the average recorded since figures began in 2004/05. </a:t>
            </a:r>
          </a:p>
          <a:p>
            <a:endParaRPr lang="en-GB" dirty="0"/>
          </a:p>
          <a:p>
            <a:r>
              <a:rPr lang="en-GB" dirty="0"/>
              <a:t>This year, no one died after making an apparent suicide attempt while in a police custody suite. The last incident of this kind was in 2016/17. Before that, there was one incident in 2014/15 and one in 2008/09. Since 2004/05, seven people are known to have died as a result of self-inflicted acts while in a police cell. </a:t>
            </a:r>
          </a:p>
          <a:p>
            <a:endParaRPr lang="en-GB" dirty="0"/>
          </a:p>
          <a:p>
            <a:r>
              <a:rPr lang="en-GB" dirty="0"/>
              <a:t>This year three people were pronounced dead in a police cell, the same figure as in 2021/22 and 2020/21. In 2019/20, one person died in a police cell. In 2018/19, no one died in a police cell and in 2017/18 there were three such deaths. </a:t>
            </a:r>
            <a:endParaRPr lang="en-US" dirty="0"/>
          </a:p>
        </p:txBody>
      </p:sp>
      <p:sp>
        <p:nvSpPr>
          <p:cNvPr id="4" name="Footer Placeholder 3"/>
          <p:cNvSpPr>
            <a:spLocks noGrp="1"/>
          </p:cNvSpPr>
          <p:nvPr>
            <p:ph type="ftr" sz="quarter" idx="4"/>
          </p:nvPr>
        </p:nvSpPr>
        <p:spPr/>
        <p:txBody>
          <a:bodyPr/>
          <a:lstStyle/>
          <a:p>
            <a:r>
              <a:rPr lang="en-US"/>
              <a:t>Independent Offcie for Police Conduct</a:t>
            </a:r>
          </a:p>
        </p:txBody>
      </p:sp>
      <p:sp>
        <p:nvSpPr>
          <p:cNvPr id="5" name="Slide Number Placeholder 4"/>
          <p:cNvSpPr>
            <a:spLocks noGrp="1"/>
          </p:cNvSpPr>
          <p:nvPr>
            <p:ph type="sldNum" sz="quarter" idx="5"/>
          </p:nvPr>
        </p:nvSpPr>
        <p:spPr/>
        <p:txBody>
          <a:bodyPr/>
          <a:lstStyle/>
          <a:p>
            <a:fld id="{C36F18F9-C0EB-F04B-B122-30A51DB8A74D}" type="slidenum">
              <a:rPr lang="en-US" smtClean="0"/>
              <a:t>7</a:t>
            </a:fld>
            <a:endParaRPr lang="en-US"/>
          </a:p>
        </p:txBody>
      </p:sp>
    </p:spTree>
    <p:extLst>
      <p:ext uri="{BB962C8B-B14F-4D97-AF65-F5344CB8AC3E}">
        <p14:creationId xmlns:p14="http://schemas.microsoft.com/office/powerpoint/2010/main" val="1147308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year, 28 people died in 26 separate incidents. There was a decrease in fatalities this year from 40 to 28. This is in line with the average recorded over the 19 years since we first published these statistics. The annual figures fluctuate, and year-on-year comparisons should be approached with caution. </a:t>
            </a:r>
          </a:p>
          <a:p>
            <a:endParaRPr lang="en-GB" dirty="0"/>
          </a:p>
          <a:p>
            <a:r>
              <a:rPr lang="en-GB" dirty="0"/>
              <a:t>This year there was a decrease in the number of pursuit-related incidents. The number of pursuit-related incidents is in line with the average seen over the past 11 years. </a:t>
            </a:r>
          </a:p>
          <a:p>
            <a:endParaRPr lang="en-GB" dirty="0"/>
          </a:p>
          <a:p>
            <a:r>
              <a:rPr lang="en-GB" dirty="0"/>
              <a:t>There was also a notable decrease in the number of pursuit-related fatalities this year, from 34 to 20. This year saw a decrease in the number of pursuit-related incidents that resulted in multiple fatalities. One incident accounted for three fatalities. This is the lowest number of pursuit-related incidents that resulted in multiple fatalities since 2019/20, which saw no such incidents. The number of pursuit-related fatalities this year has reduced to the number seen in 2020/21 (20).</a:t>
            </a:r>
          </a:p>
          <a:p>
            <a:endParaRPr lang="en-US" dirty="0"/>
          </a:p>
        </p:txBody>
      </p:sp>
      <p:sp>
        <p:nvSpPr>
          <p:cNvPr id="4" name="Footer Placeholder 3"/>
          <p:cNvSpPr>
            <a:spLocks noGrp="1"/>
          </p:cNvSpPr>
          <p:nvPr>
            <p:ph type="ftr" sz="quarter" idx="4"/>
          </p:nvPr>
        </p:nvSpPr>
        <p:spPr/>
        <p:txBody>
          <a:bodyPr/>
          <a:lstStyle/>
          <a:p>
            <a:r>
              <a:rPr lang="en-US"/>
              <a:t>Independent Offcie for Police Conduct</a:t>
            </a:r>
          </a:p>
        </p:txBody>
      </p:sp>
      <p:sp>
        <p:nvSpPr>
          <p:cNvPr id="5" name="Slide Number Placeholder 4"/>
          <p:cNvSpPr>
            <a:spLocks noGrp="1"/>
          </p:cNvSpPr>
          <p:nvPr>
            <p:ph type="sldNum" sz="quarter" idx="5"/>
          </p:nvPr>
        </p:nvSpPr>
        <p:spPr/>
        <p:txBody>
          <a:bodyPr/>
          <a:lstStyle/>
          <a:p>
            <a:fld id="{C36F18F9-C0EB-F04B-B122-30A51DB8A74D}" type="slidenum">
              <a:rPr lang="en-US" smtClean="0"/>
              <a:t>8</a:t>
            </a:fld>
            <a:endParaRPr lang="en-US"/>
          </a:p>
        </p:txBody>
      </p:sp>
    </p:spTree>
    <p:extLst>
      <p:ext uri="{BB962C8B-B14F-4D97-AF65-F5344CB8AC3E}">
        <p14:creationId xmlns:p14="http://schemas.microsoft.com/office/powerpoint/2010/main" val="2552874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This year has seen a decrease in the number of emergency response-related incidents and fatalities, although the figures for this year are in line with the average number of incidents and fatalities since 2004/05. The number of incidents resulting from other police traffic activity has doubled compared to the previous year. It is slightly higher than the average over the past 11 years, but just over a third of the number recorded in 2004/05</a:t>
            </a:r>
          </a:p>
          <a:p>
            <a:endParaRPr lang="en-US" dirty="0"/>
          </a:p>
        </p:txBody>
      </p:sp>
      <p:sp>
        <p:nvSpPr>
          <p:cNvPr id="4" name="Footer Placeholder 3"/>
          <p:cNvSpPr>
            <a:spLocks noGrp="1"/>
          </p:cNvSpPr>
          <p:nvPr>
            <p:ph type="ftr" sz="quarter" idx="4"/>
          </p:nvPr>
        </p:nvSpPr>
        <p:spPr/>
        <p:txBody>
          <a:bodyPr/>
          <a:lstStyle/>
          <a:p>
            <a:r>
              <a:rPr lang="en-US"/>
              <a:t>Independent Offcie for Police Conduct</a:t>
            </a:r>
          </a:p>
        </p:txBody>
      </p:sp>
      <p:sp>
        <p:nvSpPr>
          <p:cNvPr id="5" name="Slide Number Placeholder 4"/>
          <p:cNvSpPr>
            <a:spLocks noGrp="1"/>
          </p:cNvSpPr>
          <p:nvPr>
            <p:ph type="sldNum" sz="quarter" idx="5"/>
          </p:nvPr>
        </p:nvSpPr>
        <p:spPr/>
        <p:txBody>
          <a:bodyPr/>
          <a:lstStyle/>
          <a:p>
            <a:fld id="{C36F18F9-C0EB-F04B-B122-30A51DB8A74D}" type="slidenum">
              <a:rPr lang="en-US" smtClean="0"/>
              <a:t>9</a:t>
            </a:fld>
            <a:endParaRPr lang="en-US"/>
          </a:p>
        </p:txBody>
      </p:sp>
    </p:spTree>
    <p:extLst>
      <p:ext uri="{BB962C8B-B14F-4D97-AF65-F5344CB8AC3E}">
        <p14:creationId xmlns:p14="http://schemas.microsoft.com/office/powerpoint/2010/main" val="2913023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US"/>
              <a:t>Independent Offcie for Police Conduct</a:t>
            </a:r>
          </a:p>
        </p:txBody>
      </p:sp>
      <p:sp>
        <p:nvSpPr>
          <p:cNvPr id="5" name="Slide Number Placeholder 4"/>
          <p:cNvSpPr>
            <a:spLocks noGrp="1"/>
          </p:cNvSpPr>
          <p:nvPr>
            <p:ph type="sldNum" sz="quarter" idx="5"/>
          </p:nvPr>
        </p:nvSpPr>
        <p:spPr/>
        <p:txBody>
          <a:bodyPr/>
          <a:lstStyle/>
          <a:p>
            <a:fld id="{C36F18F9-C0EB-F04B-B122-30A51DB8A74D}" type="slidenum">
              <a:rPr lang="en-US" smtClean="0"/>
              <a:t>10</a:t>
            </a:fld>
            <a:endParaRPr lang="en-US"/>
          </a:p>
        </p:txBody>
      </p:sp>
    </p:spTree>
    <p:extLst>
      <p:ext uri="{BB962C8B-B14F-4D97-AF65-F5344CB8AC3E}">
        <p14:creationId xmlns:p14="http://schemas.microsoft.com/office/powerpoint/2010/main" val="2462838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Apparent suicides following time in police custody are included if they take place within two days of the person’s release from custody. They are also included if experiences in custody may have been relevant to the death, and the death has been referred to us. </a:t>
            </a:r>
            <a:r>
              <a:rPr lang="en-GB" dirty="0"/>
              <a:t>Reporting of these deaths relies on police forces making the link between an apparent suicide and someone having spent time in custody recently. Increases in these deaths may therefore be influenced by improved identification and referral of such cases. </a:t>
            </a:r>
          </a:p>
          <a:p>
            <a:endParaRPr lang="en-US" dirty="0"/>
          </a:p>
          <a:p>
            <a:r>
              <a:rPr lang="en-GB" dirty="0"/>
              <a:t>The number of apparent suicides following time in police custody is lower than the 57 recorded in 2021/22. It is the sixth lowest number recorded over the 19-year period since 2004/05.</a:t>
            </a:r>
          </a:p>
          <a:p>
            <a:endParaRPr lang="en-GB" dirty="0"/>
          </a:p>
          <a:p>
            <a:r>
              <a:rPr lang="en-GB" dirty="0"/>
              <a:t>This year, for 50% of fatalities, the reason for detention related to alleged sexual offences. The proportion of sexual offences or indecent images involving children was 46%. These proportions are higher than the figures recorded last year (53% and 47% respectively) and higher than average figures. The average proportions for these alleged offences since 2004/05 are 35% and 29% respectively. </a:t>
            </a:r>
          </a:p>
          <a:p>
            <a:endParaRPr lang="en-US" dirty="0"/>
          </a:p>
        </p:txBody>
      </p:sp>
      <p:sp>
        <p:nvSpPr>
          <p:cNvPr id="4" name="Footer Placeholder 3"/>
          <p:cNvSpPr>
            <a:spLocks noGrp="1"/>
          </p:cNvSpPr>
          <p:nvPr>
            <p:ph type="ftr" sz="quarter" idx="4"/>
          </p:nvPr>
        </p:nvSpPr>
        <p:spPr/>
        <p:txBody>
          <a:bodyPr/>
          <a:lstStyle/>
          <a:p>
            <a:r>
              <a:rPr lang="en-US"/>
              <a:t>Independent Offcie for Police Conduct</a:t>
            </a:r>
          </a:p>
        </p:txBody>
      </p:sp>
      <p:sp>
        <p:nvSpPr>
          <p:cNvPr id="5" name="Slide Number Placeholder 4"/>
          <p:cNvSpPr>
            <a:spLocks noGrp="1"/>
          </p:cNvSpPr>
          <p:nvPr>
            <p:ph type="sldNum" sz="quarter" idx="5"/>
          </p:nvPr>
        </p:nvSpPr>
        <p:spPr/>
        <p:txBody>
          <a:bodyPr/>
          <a:lstStyle/>
          <a:p>
            <a:fld id="{C36F18F9-C0EB-F04B-B122-30A51DB8A74D}" type="slidenum">
              <a:rPr lang="en-US" smtClean="0"/>
              <a:t>11</a:t>
            </a:fld>
            <a:endParaRPr lang="en-US"/>
          </a:p>
        </p:txBody>
      </p:sp>
    </p:spTree>
    <p:extLst>
      <p:ext uri="{BB962C8B-B14F-4D97-AF65-F5344CB8AC3E}">
        <p14:creationId xmlns:p14="http://schemas.microsoft.com/office/powerpoint/2010/main" val="37784822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sv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8DD52E-82C3-D74E-8090-AB7A602A8340}"/>
              </a:ext>
            </a:extLst>
          </p:cNvPr>
          <p:cNvSpPr/>
          <p:nvPr userDrawn="1"/>
        </p:nvSpPr>
        <p:spPr>
          <a:xfrm>
            <a:off x="297712" y="1112363"/>
            <a:ext cx="11610753" cy="54266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5812C8F5-077A-4E4E-B0F2-C205066EC60C}"/>
              </a:ext>
            </a:extLst>
          </p:cNvPr>
          <p:cNvPicPr>
            <a:picLocks noChangeAspect="1"/>
          </p:cNvPicPr>
          <p:nvPr userDrawn="1"/>
        </p:nvPicPr>
        <p:blipFill>
          <a:blip r:embed="rId2"/>
          <a:stretch>
            <a:fillRect/>
          </a:stretch>
        </p:blipFill>
        <p:spPr>
          <a:xfrm>
            <a:off x="9700181" y="338451"/>
            <a:ext cx="2194106" cy="442756"/>
          </a:xfrm>
          <a:prstGeom prst="rect">
            <a:avLst/>
          </a:prstGeom>
        </p:spPr>
      </p:pic>
      <p:pic>
        <p:nvPicPr>
          <p:cNvPr id="10" name="Picture 9">
            <a:extLst>
              <a:ext uri="{FF2B5EF4-FFF2-40B4-BE49-F238E27FC236}">
                <a16:creationId xmlns:a16="http://schemas.microsoft.com/office/drawing/2014/main" id="{CC62ABD2-52D4-2D4E-8770-5BFBF1F65806}"/>
              </a:ext>
            </a:extLst>
          </p:cNvPr>
          <p:cNvPicPr>
            <a:picLocks noChangeAspect="1"/>
          </p:cNvPicPr>
          <p:nvPr userDrawn="1"/>
        </p:nvPicPr>
        <p:blipFill>
          <a:blip r:embed="rId3"/>
          <a:stretch>
            <a:fillRect/>
          </a:stretch>
        </p:blipFill>
        <p:spPr>
          <a:xfrm>
            <a:off x="10826496" y="5310632"/>
            <a:ext cx="683514" cy="911352"/>
          </a:xfrm>
          <a:prstGeom prst="rect">
            <a:avLst/>
          </a:prstGeom>
        </p:spPr>
      </p:pic>
      <p:sp>
        <p:nvSpPr>
          <p:cNvPr id="11" name="Right Triangle 10">
            <a:extLst>
              <a:ext uri="{FF2B5EF4-FFF2-40B4-BE49-F238E27FC236}">
                <a16:creationId xmlns:a16="http://schemas.microsoft.com/office/drawing/2014/main" id="{E2206EF5-A50D-9047-8D98-A510886264F9}"/>
              </a:ext>
            </a:extLst>
          </p:cNvPr>
          <p:cNvSpPr/>
          <p:nvPr userDrawn="1"/>
        </p:nvSpPr>
        <p:spPr>
          <a:xfrm rot="13471063">
            <a:off x="-1461801" y="2461176"/>
            <a:ext cx="3479502" cy="347950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3" name="Text Placeholder 2">
            <a:extLst>
              <a:ext uri="{FF2B5EF4-FFF2-40B4-BE49-F238E27FC236}">
                <a16:creationId xmlns:a16="http://schemas.microsoft.com/office/drawing/2014/main" id="{D86D41F5-1128-4E08-A583-131CD5AFD27C}"/>
              </a:ext>
            </a:extLst>
          </p:cNvPr>
          <p:cNvSpPr>
            <a:spLocks noGrp="1"/>
          </p:cNvSpPr>
          <p:nvPr>
            <p:ph type="body" sz="quarter" idx="10" hasCustomPrompt="1"/>
          </p:nvPr>
        </p:nvSpPr>
        <p:spPr>
          <a:xfrm>
            <a:off x="3260758" y="4799913"/>
            <a:ext cx="4958861" cy="567869"/>
          </a:xfrm>
        </p:spPr>
        <p:txBody>
          <a:bodyPr>
            <a:normAutofit/>
          </a:bodyPr>
          <a:lstStyle>
            <a:lvl1pPr>
              <a:defRPr sz="2400"/>
            </a:lvl1pPr>
          </a:lstStyle>
          <a:p>
            <a:pPr lvl="0"/>
            <a:r>
              <a:rPr lang="en-US" dirty="0"/>
              <a:t>&lt;Insert name and job title&gt;</a:t>
            </a:r>
          </a:p>
        </p:txBody>
      </p:sp>
      <p:sp>
        <p:nvSpPr>
          <p:cNvPr id="15" name="Text Placeholder 2">
            <a:extLst>
              <a:ext uri="{FF2B5EF4-FFF2-40B4-BE49-F238E27FC236}">
                <a16:creationId xmlns:a16="http://schemas.microsoft.com/office/drawing/2014/main" id="{58BDD186-A8CE-41CA-8757-B4070970954E}"/>
              </a:ext>
            </a:extLst>
          </p:cNvPr>
          <p:cNvSpPr>
            <a:spLocks noGrp="1"/>
          </p:cNvSpPr>
          <p:nvPr>
            <p:ph type="body" sz="quarter" idx="11" hasCustomPrompt="1"/>
          </p:nvPr>
        </p:nvSpPr>
        <p:spPr>
          <a:xfrm>
            <a:off x="3260758" y="5377307"/>
            <a:ext cx="4958861" cy="496675"/>
          </a:xfrm>
        </p:spPr>
        <p:txBody>
          <a:bodyPr>
            <a:normAutofit/>
          </a:bodyPr>
          <a:lstStyle>
            <a:lvl1pPr>
              <a:defRPr sz="2400"/>
            </a:lvl1pPr>
          </a:lstStyle>
          <a:p>
            <a:pPr lvl="0"/>
            <a:r>
              <a:rPr lang="en-US" dirty="0"/>
              <a:t>&lt;Insert date&gt;</a:t>
            </a:r>
          </a:p>
        </p:txBody>
      </p:sp>
      <p:sp>
        <p:nvSpPr>
          <p:cNvPr id="16" name="Text Placeholder 2">
            <a:extLst>
              <a:ext uri="{FF2B5EF4-FFF2-40B4-BE49-F238E27FC236}">
                <a16:creationId xmlns:a16="http://schemas.microsoft.com/office/drawing/2014/main" id="{848F24CD-A717-461D-A976-7E45494A9977}"/>
              </a:ext>
            </a:extLst>
          </p:cNvPr>
          <p:cNvSpPr>
            <a:spLocks noGrp="1"/>
          </p:cNvSpPr>
          <p:nvPr>
            <p:ph type="body" sz="quarter" idx="12" hasCustomPrompt="1"/>
          </p:nvPr>
        </p:nvSpPr>
        <p:spPr>
          <a:xfrm>
            <a:off x="3261600" y="3886200"/>
            <a:ext cx="7146000" cy="426976"/>
          </a:xfrm>
        </p:spPr>
        <p:txBody>
          <a:bodyPr>
            <a:spAutoFit/>
          </a:bodyPr>
          <a:lstStyle>
            <a:lvl1pPr>
              <a:defRPr sz="5400" b="1"/>
            </a:lvl1pPr>
          </a:lstStyle>
          <a:p>
            <a:pPr lvl="0"/>
            <a:r>
              <a:rPr lang="en-US" dirty="0"/>
              <a:t>&lt;Insert title </a:t>
            </a:r>
            <a:r>
              <a:rPr lang="en-US" dirty="0" err="1"/>
              <a:t>xxxxxxx</a:t>
            </a:r>
            <a:r>
              <a:rPr lang="en-US" dirty="0"/>
              <a:t>&gt;</a:t>
            </a:r>
          </a:p>
        </p:txBody>
      </p:sp>
    </p:spTree>
    <p:extLst>
      <p:ext uri="{BB962C8B-B14F-4D97-AF65-F5344CB8AC3E}">
        <p14:creationId xmlns:p14="http://schemas.microsoft.com/office/powerpoint/2010/main" val="22422257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ntent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7CB55-9F66-DE4D-B30C-3D409213F0C1}"/>
              </a:ext>
            </a:extLst>
          </p:cNvPr>
          <p:cNvSpPr>
            <a:spLocks noGrp="1"/>
          </p:cNvSpPr>
          <p:nvPr>
            <p:ph type="ftr" sz="quarter" idx="10"/>
          </p:nvPr>
        </p:nvSpPr>
        <p:spPr/>
        <p:txBody>
          <a:bodyPr/>
          <a:lstStyle/>
          <a:p>
            <a:r>
              <a:rPr lang="en-US"/>
              <a:t>Independent Office for Police Conduct</a:t>
            </a:r>
            <a:endParaRPr lang="en-US" dirty="0"/>
          </a:p>
        </p:txBody>
      </p:sp>
      <p:sp>
        <p:nvSpPr>
          <p:cNvPr id="4" name="Slide Number Placeholder 3">
            <a:extLst>
              <a:ext uri="{FF2B5EF4-FFF2-40B4-BE49-F238E27FC236}">
                <a16:creationId xmlns:a16="http://schemas.microsoft.com/office/drawing/2014/main" id="{15A76B0C-1541-1448-B9B2-9C32BBB15F09}"/>
              </a:ext>
            </a:extLst>
          </p:cNvPr>
          <p:cNvSpPr>
            <a:spLocks noGrp="1"/>
          </p:cNvSpPr>
          <p:nvPr>
            <p:ph type="sldNum" sz="quarter" idx="11"/>
          </p:nvPr>
        </p:nvSpPr>
        <p:spPr/>
        <p:txBody>
          <a:bodyPr/>
          <a:lstStyle/>
          <a:p>
            <a:fld id="{5EC1863C-CF81-F546-A0BD-020B630DE564}" type="slidenum">
              <a:rPr lang="en-US" smtClean="0"/>
              <a:t>‹#›</a:t>
            </a:fld>
            <a:endParaRPr lang="en-US"/>
          </a:p>
        </p:txBody>
      </p:sp>
      <p:sp>
        <p:nvSpPr>
          <p:cNvPr id="5" name="Rectangle 4">
            <a:extLst>
              <a:ext uri="{FF2B5EF4-FFF2-40B4-BE49-F238E27FC236}">
                <a16:creationId xmlns:a16="http://schemas.microsoft.com/office/drawing/2014/main" id="{4797D3FC-4782-C040-898D-5E104427E8C4}"/>
              </a:ext>
            </a:extLst>
          </p:cNvPr>
          <p:cNvSpPr/>
          <p:nvPr userDrawn="1"/>
        </p:nvSpPr>
        <p:spPr>
          <a:xfrm>
            <a:off x="0" y="0"/>
            <a:ext cx="329184"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2">
            <a:extLst>
              <a:ext uri="{FF2B5EF4-FFF2-40B4-BE49-F238E27FC236}">
                <a16:creationId xmlns:a16="http://schemas.microsoft.com/office/drawing/2014/main" id="{A854945C-89B7-2B4E-A41F-5EC2A45A63C1}"/>
              </a:ext>
            </a:extLst>
          </p:cNvPr>
          <p:cNvSpPr>
            <a:spLocks noGrp="1"/>
          </p:cNvSpPr>
          <p:nvPr>
            <p:ph type="body" sz="quarter" idx="12"/>
          </p:nvPr>
        </p:nvSpPr>
        <p:spPr>
          <a:xfrm>
            <a:off x="1199321" y="1371600"/>
            <a:ext cx="7981124" cy="5062330"/>
          </a:xfrm>
          <a:prstGeom prst="rect">
            <a:avLst/>
          </a:prstGeom>
        </p:spPr>
        <p:txBody>
          <a:bodyPr>
            <a:normAutofit/>
          </a:bodyPr>
          <a:lstStyle>
            <a:lvl1pPr>
              <a:defRPr sz="2000"/>
            </a:lvl1pPr>
            <a:lvl2pPr>
              <a:defRPr b="1"/>
            </a:lvl2pPr>
            <a:lvl5pPr marL="1828800" indent="0">
              <a:buNone/>
              <a:defRPr/>
            </a:lvl5pPr>
          </a:lstStyle>
          <a:p>
            <a:pPr lvl="0"/>
            <a:endParaRPr lang="en-GB" dirty="0"/>
          </a:p>
        </p:txBody>
      </p:sp>
      <p:sp>
        <p:nvSpPr>
          <p:cNvPr id="7" name="Text Placeholder 4">
            <a:extLst>
              <a:ext uri="{FF2B5EF4-FFF2-40B4-BE49-F238E27FC236}">
                <a16:creationId xmlns:a16="http://schemas.microsoft.com/office/drawing/2014/main" id="{E9C6463C-6EA7-CA49-9EC7-B166D85BF95B}"/>
              </a:ext>
            </a:extLst>
          </p:cNvPr>
          <p:cNvSpPr>
            <a:spLocks noGrp="1"/>
          </p:cNvSpPr>
          <p:nvPr>
            <p:ph type="body" sz="quarter" idx="13" hasCustomPrompt="1"/>
          </p:nvPr>
        </p:nvSpPr>
        <p:spPr>
          <a:xfrm>
            <a:off x="1198563" y="569913"/>
            <a:ext cx="6037262" cy="682625"/>
          </a:xfrm>
          <a:prstGeom prst="rect">
            <a:avLst/>
          </a:prstGeom>
        </p:spPr>
        <p:txBody>
          <a:bodyPr>
            <a:normAutofit/>
          </a:bodyPr>
          <a:lstStyle>
            <a:lvl1pPr>
              <a:defRPr sz="4000"/>
            </a:lvl1pPr>
          </a:lstStyle>
          <a:p>
            <a:pPr lvl="0"/>
            <a:r>
              <a:rPr lang="en-GB" dirty="0"/>
              <a:t>Headline here</a:t>
            </a:r>
          </a:p>
        </p:txBody>
      </p:sp>
    </p:spTree>
    <p:extLst>
      <p:ext uri="{BB962C8B-B14F-4D97-AF65-F5344CB8AC3E}">
        <p14:creationId xmlns:p14="http://schemas.microsoft.com/office/powerpoint/2010/main" val="569679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45E55E3-7585-EB49-84CD-1558B1F8F3D5}"/>
              </a:ext>
            </a:extLst>
          </p:cNvPr>
          <p:cNvSpPr/>
          <p:nvPr userDrawn="1"/>
        </p:nvSpPr>
        <p:spPr>
          <a:xfrm>
            <a:off x="0" y="0"/>
            <a:ext cx="329184"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ooter Placeholder 4">
            <a:extLst>
              <a:ext uri="{FF2B5EF4-FFF2-40B4-BE49-F238E27FC236}">
                <a16:creationId xmlns:a16="http://schemas.microsoft.com/office/drawing/2014/main" id="{CAD44ED2-822B-7C47-B140-137D03ACF40A}"/>
              </a:ext>
            </a:extLst>
          </p:cNvPr>
          <p:cNvSpPr>
            <a:spLocks noGrp="1"/>
          </p:cNvSpPr>
          <p:nvPr>
            <p:ph type="ftr" sz="quarter" idx="3"/>
          </p:nvPr>
        </p:nvSpPr>
        <p:spPr>
          <a:xfrm>
            <a:off x="1046922" y="6526696"/>
            <a:ext cx="3906078" cy="329231"/>
          </a:xfrm>
          <a:prstGeom prst="rect">
            <a:avLst/>
          </a:prstGeom>
        </p:spPr>
        <p:txBody>
          <a:bodyPr vert="horz" lIns="0" tIns="45720" rIns="91440" bIns="45720" rtlCol="0" anchor="ctr"/>
          <a:lstStyle>
            <a:lvl1pPr algn="l">
              <a:defRPr sz="1000">
                <a:solidFill>
                  <a:schemeClr val="bg1">
                    <a:lumMod val="75000"/>
                  </a:schemeClr>
                </a:solidFill>
              </a:defRPr>
            </a:lvl1pPr>
          </a:lstStyle>
          <a:p>
            <a:r>
              <a:rPr lang="en-US" dirty="0"/>
              <a:t>Independent Office for Police Conduct</a:t>
            </a:r>
          </a:p>
        </p:txBody>
      </p:sp>
      <p:sp>
        <p:nvSpPr>
          <p:cNvPr id="11" name="Slide Number Placeholder 5">
            <a:extLst>
              <a:ext uri="{FF2B5EF4-FFF2-40B4-BE49-F238E27FC236}">
                <a16:creationId xmlns:a16="http://schemas.microsoft.com/office/drawing/2014/main" id="{CA4360AA-03C0-9141-854A-5808A564924F}"/>
              </a:ext>
            </a:extLst>
          </p:cNvPr>
          <p:cNvSpPr>
            <a:spLocks noGrp="1"/>
          </p:cNvSpPr>
          <p:nvPr>
            <p:ph type="sldNum" sz="quarter" idx="4"/>
          </p:nvPr>
        </p:nvSpPr>
        <p:spPr>
          <a:xfrm>
            <a:off x="9180444" y="6526696"/>
            <a:ext cx="2507973" cy="329231"/>
          </a:xfrm>
          <a:prstGeom prst="rect">
            <a:avLst/>
          </a:prstGeom>
        </p:spPr>
        <p:txBody>
          <a:bodyPr vert="horz" lIns="91440" tIns="45720" rIns="91440" bIns="45720" rtlCol="0" anchor="ctr"/>
          <a:lstStyle>
            <a:lvl1pPr algn="r">
              <a:defRPr sz="1200">
                <a:solidFill>
                  <a:schemeClr val="tx1">
                    <a:tint val="75000"/>
                  </a:schemeClr>
                </a:solidFill>
              </a:defRPr>
            </a:lvl1pPr>
          </a:lstStyle>
          <a:p>
            <a:fld id="{5EC1863C-CF81-F546-A0BD-020B630DE564}" type="slidenum">
              <a:rPr lang="en-US" smtClean="0"/>
              <a:t>‹#›</a:t>
            </a:fld>
            <a:endParaRPr lang="en-US"/>
          </a:p>
        </p:txBody>
      </p:sp>
      <p:sp>
        <p:nvSpPr>
          <p:cNvPr id="3" name="Text Placeholder 2">
            <a:extLst>
              <a:ext uri="{FF2B5EF4-FFF2-40B4-BE49-F238E27FC236}">
                <a16:creationId xmlns:a16="http://schemas.microsoft.com/office/drawing/2014/main" id="{D1E97A13-1E20-A84F-BE82-087E7085DDE8}"/>
              </a:ext>
            </a:extLst>
          </p:cNvPr>
          <p:cNvSpPr>
            <a:spLocks noGrp="1"/>
          </p:cNvSpPr>
          <p:nvPr>
            <p:ph type="body" sz="quarter" idx="10"/>
          </p:nvPr>
        </p:nvSpPr>
        <p:spPr>
          <a:xfrm>
            <a:off x="1199320" y="1371600"/>
            <a:ext cx="6036367" cy="5062330"/>
          </a:xfrm>
          <a:prstGeom prst="rect">
            <a:avLst/>
          </a:prstGeom>
        </p:spPr>
        <p:txBody>
          <a:bodyPr>
            <a:normAutofit/>
          </a:bodyPr>
          <a:lstStyle>
            <a:lvl1pPr>
              <a:defRPr sz="2000"/>
            </a:lvl1pPr>
            <a:lvl2pPr>
              <a:defRPr b="1"/>
            </a:lvl2pPr>
            <a:lvl5pPr marL="1828800" indent="0">
              <a:buNone/>
              <a:defRPr/>
            </a:lvl5pPr>
          </a:lstStyle>
          <a:p>
            <a:pPr lvl="0"/>
            <a:endParaRPr lang="en-GB" dirty="0"/>
          </a:p>
        </p:txBody>
      </p:sp>
      <p:sp>
        <p:nvSpPr>
          <p:cNvPr id="5" name="Text Placeholder 4">
            <a:extLst>
              <a:ext uri="{FF2B5EF4-FFF2-40B4-BE49-F238E27FC236}">
                <a16:creationId xmlns:a16="http://schemas.microsoft.com/office/drawing/2014/main" id="{C42D9F34-3E04-124A-87E6-6D5484996E2C}"/>
              </a:ext>
            </a:extLst>
          </p:cNvPr>
          <p:cNvSpPr>
            <a:spLocks noGrp="1"/>
          </p:cNvSpPr>
          <p:nvPr>
            <p:ph type="body" sz="quarter" idx="11" hasCustomPrompt="1"/>
          </p:nvPr>
        </p:nvSpPr>
        <p:spPr>
          <a:xfrm>
            <a:off x="1198563" y="569913"/>
            <a:ext cx="6037262" cy="682625"/>
          </a:xfrm>
          <a:prstGeom prst="rect">
            <a:avLst/>
          </a:prstGeom>
        </p:spPr>
        <p:txBody>
          <a:bodyPr>
            <a:normAutofit/>
          </a:bodyPr>
          <a:lstStyle>
            <a:lvl1pPr>
              <a:defRPr sz="4000"/>
            </a:lvl1pPr>
          </a:lstStyle>
          <a:p>
            <a:pPr lvl="0"/>
            <a:r>
              <a:rPr lang="en-GB" dirty="0"/>
              <a:t>Headline here</a:t>
            </a:r>
          </a:p>
        </p:txBody>
      </p:sp>
      <p:sp>
        <p:nvSpPr>
          <p:cNvPr id="4" name="Picture Placeholder 3">
            <a:extLst>
              <a:ext uri="{FF2B5EF4-FFF2-40B4-BE49-F238E27FC236}">
                <a16:creationId xmlns:a16="http://schemas.microsoft.com/office/drawing/2014/main" id="{3AE3D87A-4857-4341-A00B-46D12088D6AC}"/>
              </a:ext>
            </a:extLst>
          </p:cNvPr>
          <p:cNvSpPr>
            <a:spLocks noGrp="1"/>
          </p:cNvSpPr>
          <p:nvPr>
            <p:ph type="pic" sz="quarter" idx="12"/>
          </p:nvPr>
        </p:nvSpPr>
        <p:spPr>
          <a:xfrm>
            <a:off x="7540625" y="569913"/>
            <a:ext cx="4148138" cy="5864225"/>
          </a:xfrm>
        </p:spPr>
        <p:txBody>
          <a:bodyPr/>
          <a:lstStyle/>
          <a:p>
            <a:endParaRPr lang="en-US" dirty="0"/>
          </a:p>
        </p:txBody>
      </p:sp>
    </p:spTree>
    <p:extLst>
      <p:ext uri="{BB962C8B-B14F-4D97-AF65-F5344CB8AC3E}">
        <p14:creationId xmlns:p14="http://schemas.microsoft.com/office/powerpoint/2010/main" val="3029062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objects &amp; tex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0D88E5E-6D56-45B5-A4FC-9A76AA7D780A}"/>
              </a:ext>
            </a:extLst>
          </p:cNvPr>
          <p:cNvSpPr>
            <a:spLocks noGrp="1"/>
          </p:cNvSpPr>
          <p:nvPr>
            <p:ph type="body" sz="quarter" idx="16" hasCustomPrompt="1"/>
          </p:nvPr>
        </p:nvSpPr>
        <p:spPr>
          <a:xfrm>
            <a:off x="1039446" y="3706813"/>
            <a:ext cx="10609216" cy="524365"/>
          </a:xfrm>
        </p:spPr>
        <p:txBody>
          <a:bodyPr/>
          <a:lstStyle>
            <a:lvl1pPr>
              <a:defRPr sz="4000"/>
            </a:lvl1pPr>
            <a:lvl2pPr marL="457200" indent="0">
              <a:buClr>
                <a:srgbClr val="FFC000"/>
              </a:buClr>
              <a:buFontTx/>
              <a:buNone/>
              <a:defRPr lang="en-US" sz="2000" b="0" kern="1200" dirty="0" smtClean="0">
                <a:solidFill>
                  <a:schemeClr val="tx1">
                    <a:lumMod val="95000"/>
                    <a:lumOff val="5000"/>
                  </a:schemeClr>
                </a:solidFill>
                <a:latin typeface="Arial" panose="020B0604020202020204" pitchFamily="34" charset="0"/>
                <a:ea typeface="+mn-ea"/>
                <a:cs typeface="Arial" panose="020B0604020202020204" pitchFamily="34" charset="0"/>
              </a:defRPr>
            </a:lvl2pPr>
            <a:lvl3pPr>
              <a:defRPr sz="2000"/>
            </a:lvl3pPr>
          </a:lstStyle>
          <a:p>
            <a:pPr lvl="0"/>
            <a:r>
              <a:rPr lang="en-US" dirty="0"/>
              <a:t>Sample text</a:t>
            </a:r>
          </a:p>
        </p:txBody>
      </p:sp>
      <p:sp>
        <p:nvSpPr>
          <p:cNvPr id="5" name="Rectangle 4">
            <a:extLst>
              <a:ext uri="{FF2B5EF4-FFF2-40B4-BE49-F238E27FC236}">
                <a16:creationId xmlns:a16="http://schemas.microsoft.com/office/drawing/2014/main" id="{9D331227-149A-B94F-A3F0-1555C839ECD1}"/>
              </a:ext>
            </a:extLst>
          </p:cNvPr>
          <p:cNvSpPr/>
          <p:nvPr userDrawn="1"/>
        </p:nvSpPr>
        <p:spPr>
          <a:xfrm>
            <a:off x="0" y="0"/>
            <a:ext cx="329184"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AEA84462-18D3-CE42-A72C-B7CAC7761725}"/>
              </a:ext>
            </a:extLst>
          </p:cNvPr>
          <p:cNvSpPr/>
          <p:nvPr userDrawn="1"/>
        </p:nvSpPr>
        <p:spPr>
          <a:xfrm>
            <a:off x="0" y="0"/>
            <a:ext cx="329184"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ntent Placeholder 5">
            <a:extLst>
              <a:ext uri="{FF2B5EF4-FFF2-40B4-BE49-F238E27FC236}">
                <a16:creationId xmlns:a16="http://schemas.microsoft.com/office/drawing/2014/main" id="{BD8B27D5-0226-3944-9D47-51855FD4A4B6}"/>
              </a:ext>
            </a:extLst>
          </p:cNvPr>
          <p:cNvSpPr>
            <a:spLocks noGrp="1"/>
          </p:cNvSpPr>
          <p:nvPr>
            <p:ph sz="quarter" idx="4"/>
          </p:nvPr>
        </p:nvSpPr>
        <p:spPr>
          <a:xfrm>
            <a:off x="1039446" y="549965"/>
            <a:ext cx="3466294" cy="2713806"/>
          </a:xfrm>
          <a:prstGeom prst="rect">
            <a:avLst/>
          </a:prstGeom>
        </p:spPr>
        <p:txBody>
          <a:bodyPr/>
          <a:lstStyle>
            <a:lvl1pPr marL="0" indent="0">
              <a:buNone/>
              <a:defRPr/>
            </a:lvl1pPr>
          </a:lstStyle>
          <a:p>
            <a:pPr lvl="0"/>
            <a:endParaRPr lang="en-US" dirty="0"/>
          </a:p>
        </p:txBody>
      </p:sp>
      <p:sp>
        <p:nvSpPr>
          <p:cNvPr id="19" name="Content Placeholder 5">
            <a:extLst>
              <a:ext uri="{FF2B5EF4-FFF2-40B4-BE49-F238E27FC236}">
                <a16:creationId xmlns:a16="http://schemas.microsoft.com/office/drawing/2014/main" id="{A548B586-E341-0C4A-AE70-BFC85FD852D3}"/>
              </a:ext>
            </a:extLst>
          </p:cNvPr>
          <p:cNvSpPr>
            <a:spLocks noGrp="1"/>
          </p:cNvSpPr>
          <p:nvPr>
            <p:ph sz="quarter" idx="13"/>
          </p:nvPr>
        </p:nvSpPr>
        <p:spPr>
          <a:xfrm>
            <a:off x="4690669" y="549965"/>
            <a:ext cx="3386532" cy="2713806"/>
          </a:xfrm>
          <a:prstGeom prst="rect">
            <a:avLst/>
          </a:prstGeom>
        </p:spPr>
        <p:txBody>
          <a:bodyPr/>
          <a:lstStyle>
            <a:lvl1pPr marL="0" indent="0">
              <a:buNone/>
              <a:defRPr/>
            </a:lvl1pPr>
          </a:lstStyle>
          <a:p>
            <a:pPr lvl="0"/>
            <a:endParaRPr lang="en-US" dirty="0"/>
          </a:p>
        </p:txBody>
      </p:sp>
      <p:sp>
        <p:nvSpPr>
          <p:cNvPr id="20" name="Content Placeholder 5">
            <a:extLst>
              <a:ext uri="{FF2B5EF4-FFF2-40B4-BE49-F238E27FC236}">
                <a16:creationId xmlns:a16="http://schemas.microsoft.com/office/drawing/2014/main" id="{AF71D1E2-8D66-1641-B701-0DF1539261F4}"/>
              </a:ext>
            </a:extLst>
          </p:cNvPr>
          <p:cNvSpPr>
            <a:spLocks noGrp="1"/>
          </p:cNvSpPr>
          <p:nvPr>
            <p:ph sz="quarter" idx="14"/>
          </p:nvPr>
        </p:nvSpPr>
        <p:spPr>
          <a:xfrm>
            <a:off x="8262130" y="549965"/>
            <a:ext cx="3386532" cy="2713806"/>
          </a:xfrm>
          <a:prstGeom prst="rect">
            <a:avLst/>
          </a:prstGeom>
        </p:spPr>
        <p:txBody>
          <a:bodyPr/>
          <a:lstStyle>
            <a:lvl1pPr marL="0" indent="0">
              <a:buNone/>
              <a:defRPr/>
            </a:lvl1pPr>
          </a:lstStyle>
          <a:p>
            <a:pPr lvl="0"/>
            <a:endParaRPr lang="en-US" dirty="0"/>
          </a:p>
        </p:txBody>
      </p:sp>
      <p:sp>
        <p:nvSpPr>
          <p:cNvPr id="21" name="Footer Placeholder 4">
            <a:extLst>
              <a:ext uri="{FF2B5EF4-FFF2-40B4-BE49-F238E27FC236}">
                <a16:creationId xmlns:a16="http://schemas.microsoft.com/office/drawing/2014/main" id="{BF9EF2B3-4CD6-7C41-BF31-3DAC0D892BA2}"/>
              </a:ext>
            </a:extLst>
          </p:cNvPr>
          <p:cNvSpPr>
            <a:spLocks noGrp="1"/>
          </p:cNvSpPr>
          <p:nvPr>
            <p:ph type="ftr" sz="quarter" idx="3"/>
          </p:nvPr>
        </p:nvSpPr>
        <p:spPr>
          <a:xfrm>
            <a:off x="1046922" y="6526696"/>
            <a:ext cx="3906078" cy="329231"/>
          </a:xfrm>
          <a:prstGeom prst="rect">
            <a:avLst/>
          </a:prstGeom>
        </p:spPr>
        <p:txBody>
          <a:bodyPr vert="horz" lIns="0" tIns="45720" rIns="91440" bIns="45720" rtlCol="0" anchor="ctr"/>
          <a:lstStyle>
            <a:lvl1pPr algn="l">
              <a:defRPr sz="1000">
                <a:solidFill>
                  <a:schemeClr val="bg1">
                    <a:lumMod val="75000"/>
                  </a:schemeClr>
                </a:solidFill>
              </a:defRPr>
            </a:lvl1pPr>
          </a:lstStyle>
          <a:p>
            <a:r>
              <a:rPr lang="en-US" dirty="0"/>
              <a:t>Independent Office for Police Conduct</a:t>
            </a:r>
          </a:p>
        </p:txBody>
      </p:sp>
      <p:sp>
        <p:nvSpPr>
          <p:cNvPr id="22" name="Slide Number Placeholder 5">
            <a:extLst>
              <a:ext uri="{FF2B5EF4-FFF2-40B4-BE49-F238E27FC236}">
                <a16:creationId xmlns:a16="http://schemas.microsoft.com/office/drawing/2014/main" id="{B8C4CE83-6078-9846-8926-1018C69FA791}"/>
              </a:ext>
            </a:extLst>
          </p:cNvPr>
          <p:cNvSpPr>
            <a:spLocks noGrp="1"/>
          </p:cNvSpPr>
          <p:nvPr>
            <p:ph type="sldNum" sz="quarter" idx="15"/>
          </p:nvPr>
        </p:nvSpPr>
        <p:spPr>
          <a:xfrm>
            <a:off x="9180444" y="6526696"/>
            <a:ext cx="2507973" cy="329231"/>
          </a:xfrm>
          <a:prstGeom prst="rect">
            <a:avLst/>
          </a:prstGeom>
        </p:spPr>
        <p:txBody>
          <a:bodyPr vert="horz" lIns="91440" tIns="45720" rIns="91440" bIns="45720" rtlCol="0" anchor="ctr"/>
          <a:lstStyle>
            <a:lvl1pPr algn="r">
              <a:defRPr sz="1200">
                <a:solidFill>
                  <a:schemeClr val="tx1">
                    <a:tint val="75000"/>
                  </a:schemeClr>
                </a:solidFill>
              </a:defRPr>
            </a:lvl1pPr>
          </a:lstStyle>
          <a:p>
            <a:fld id="{5EC1863C-CF81-F546-A0BD-020B630DE564}" type="slidenum">
              <a:rPr lang="en-US" smtClean="0"/>
              <a:t>‹#›</a:t>
            </a:fld>
            <a:endParaRPr lang="en-US"/>
          </a:p>
        </p:txBody>
      </p:sp>
      <p:sp>
        <p:nvSpPr>
          <p:cNvPr id="9" name="Text Placeholder 8">
            <a:extLst>
              <a:ext uri="{FF2B5EF4-FFF2-40B4-BE49-F238E27FC236}">
                <a16:creationId xmlns:a16="http://schemas.microsoft.com/office/drawing/2014/main" id="{4A11F198-95F3-4C88-AC8C-95D8719496E0}"/>
              </a:ext>
            </a:extLst>
          </p:cNvPr>
          <p:cNvSpPr>
            <a:spLocks noGrp="1"/>
          </p:cNvSpPr>
          <p:nvPr>
            <p:ph type="body" sz="quarter" idx="17" hasCustomPrompt="1"/>
          </p:nvPr>
        </p:nvSpPr>
        <p:spPr>
          <a:xfrm>
            <a:off x="1039446" y="4296959"/>
            <a:ext cx="7037755" cy="740554"/>
          </a:xfrm>
        </p:spPr>
        <p:txBody>
          <a:bodyPr/>
          <a:lstStyle>
            <a:lvl1pPr marL="0" indent="0">
              <a:lnSpc>
                <a:spcPct val="100000"/>
              </a:lnSpc>
              <a:spcBef>
                <a:spcPts val="0"/>
              </a:spcBef>
              <a:spcAft>
                <a:spcPts val="0"/>
              </a:spcAft>
              <a:buNone/>
              <a:defRPr/>
            </a:lvl1pPr>
          </a:lstStyle>
          <a:p>
            <a:pPr>
              <a:spcAft>
                <a:spcPts val="1200"/>
              </a:spcAft>
            </a:pPr>
            <a:r>
              <a:rPr lang="en-US" sz="2000" dirty="0">
                <a:solidFill>
                  <a:schemeClr val="tx1">
                    <a:lumMod val="95000"/>
                    <a:lumOff val="5000"/>
                  </a:schemeClr>
                </a:solidFill>
                <a:latin typeface="Arial" panose="020B0604020202020204" pitchFamily="34" charset="0"/>
                <a:cs typeface="Arial" panose="020B0604020202020204" pitchFamily="34" charset="0"/>
              </a:rPr>
              <a:t>Sample text sample text </a:t>
            </a:r>
            <a:r>
              <a:rPr lang="en-US" sz="2000" dirty="0" err="1">
                <a:solidFill>
                  <a:schemeClr val="tx1">
                    <a:lumMod val="95000"/>
                    <a:lumOff val="5000"/>
                  </a:schemeClr>
                </a:solidFill>
                <a:latin typeface="Arial" panose="020B0604020202020204" pitchFamily="34" charset="0"/>
                <a:cs typeface="Arial" panose="020B0604020202020204" pitchFamily="34" charset="0"/>
              </a:rPr>
              <a:t>text</a:t>
            </a:r>
            <a:r>
              <a:rPr lang="en-US" sz="2000" dirty="0">
                <a:solidFill>
                  <a:schemeClr val="tx1">
                    <a:lumMod val="95000"/>
                    <a:lumOff val="5000"/>
                  </a:schemeClr>
                </a:solidFill>
                <a:latin typeface="Arial" panose="020B0604020202020204" pitchFamily="34" charset="0"/>
                <a:cs typeface="Arial" panose="020B0604020202020204" pitchFamily="34" charset="0"/>
              </a:rPr>
              <a:t> sample text. Sample text </a:t>
            </a:r>
            <a:r>
              <a:rPr lang="en-US" sz="2000" dirty="0" err="1">
                <a:solidFill>
                  <a:schemeClr val="tx1">
                    <a:lumMod val="95000"/>
                    <a:lumOff val="5000"/>
                  </a:schemeClr>
                </a:solidFill>
                <a:latin typeface="Arial" panose="020B0604020202020204" pitchFamily="34" charset="0"/>
                <a:cs typeface="Arial" panose="020B0604020202020204" pitchFamily="34" charset="0"/>
              </a:rPr>
              <a:t>text</a:t>
            </a:r>
            <a:r>
              <a:rPr lang="en-US" sz="2000" dirty="0">
                <a:solidFill>
                  <a:schemeClr val="tx1">
                    <a:lumMod val="95000"/>
                    <a:lumOff val="5000"/>
                  </a:schemeClr>
                </a:solidFill>
                <a:latin typeface="Arial" panose="020B0604020202020204" pitchFamily="34" charset="0"/>
                <a:cs typeface="Arial" panose="020B0604020202020204" pitchFamily="34" charset="0"/>
              </a:rPr>
              <a:t>. Sample text sample text </a:t>
            </a:r>
            <a:r>
              <a:rPr lang="en-US" sz="2000" dirty="0" err="1">
                <a:solidFill>
                  <a:schemeClr val="tx1">
                    <a:lumMod val="95000"/>
                    <a:lumOff val="5000"/>
                  </a:schemeClr>
                </a:solidFill>
                <a:latin typeface="Arial" panose="020B0604020202020204" pitchFamily="34" charset="0"/>
                <a:cs typeface="Arial" panose="020B0604020202020204" pitchFamily="34" charset="0"/>
              </a:rPr>
              <a:t>text</a:t>
            </a:r>
            <a:r>
              <a:rPr lang="en-US" sz="2000" dirty="0">
                <a:solidFill>
                  <a:schemeClr val="tx1">
                    <a:lumMod val="95000"/>
                    <a:lumOff val="5000"/>
                  </a:schemeClr>
                </a:solidFill>
                <a:latin typeface="Arial" panose="020B0604020202020204" pitchFamily="34" charset="0"/>
                <a:cs typeface="Arial" panose="020B0604020202020204" pitchFamily="34" charset="0"/>
              </a:rPr>
              <a:t> sample text. Sample text </a:t>
            </a:r>
            <a:r>
              <a:rPr lang="en-US" sz="2000" dirty="0" err="1">
                <a:solidFill>
                  <a:schemeClr val="tx1">
                    <a:lumMod val="95000"/>
                    <a:lumOff val="5000"/>
                  </a:schemeClr>
                </a:solidFill>
                <a:latin typeface="Arial" panose="020B0604020202020204" pitchFamily="34" charset="0"/>
                <a:cs typeface="Arial" panose="020B0604020202020204" pitchFamily="34" charset="0"/>
              </a:rPr>
              <a:t>text</a:t>
            </a:r>
            <a:r>
              <a:rPr lang="en-US" sz="2000" dirty="0">
                <a:solidFill>
                  <a:schemeClr val="tx1">
                    <a:lumMod val="95000"/>
                    <a:lumOff val="5000"/>
                  </a:schemeClr>
                </a:solidFill>
                <a:latin typeface="Arial" panose="020B0604020202020204" pitchFamily="34" charset="0"/>
                <a:cs typeface="Arial" panose="020B0604020202020204" pitchFamily="34" charset="0"/>
              </a:rPr>
              <a:t>.</a:t>
            </a:r>
          </a:p>
          <a:p>
            <a:pPr marL="285750" indent="-285750">
              <a:spcAft>
                <a:spcPts val="1200"/>
              </a:spcAft>
              <a:buClr>
                <a:srgbClr val="FFC000"/>
              </a:buClr>
              <a:buFont typeface="System Font Regular"/>
              <a:buChar char="●"/>
            </a:pPr>
            <a:endParaRPr lang="en-US" sz="2000" b="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1" name="Text Placeholder 10">
            <a:extLst>
              <a:ext uri="{FF2B5EF4-FFF2-40B4-BE49-F238E27FC236}">
                <a16:creationId xmlns:a16="http://schemas.microsoft.com/office/drawing/2014/main" id="{C57D6E0B-250A-4F55-848B-AD145709F560}"/>
              </a:ext>
            </a:extLst>
          </p:cNvPr>
          <p:cNvSpPr>
            <a:spLocks noGrp="1"/>
          </p:cNvSpPr>
          <p:nvPr>
            <p:ph type="body" sz="quarter" idx="19" hasCustomPrompt="1"/>
          </p:nvPr>
        </p:nvSpPr>
        <p:spPr>
          <a:xfrm>
            <a:off x="1039813" y="5127625"/>
            <a:ext cx="6505575" cy="1181100"/>
          </a:xfrm>
        </p:spPr>
        <p:txBody>
          <a:bodyPr/>
          <a:lstStyle>
            <a:lvl1pPr marL="342900" indent="-342900">
              <a:lnSpc>
                <a:spcPct val="100000"/>
              </a:lnSpc>
              <a:spcBef>
                <a:spcPts val="0"/>
              </a:spcBef>
              <a:spcAft>
                <a:spcPts val="0"/>
              </a:spcAft>
              <a:buClr>
                <a:srgbClr val="FFC000"/>
              </a:buClr>
              <a:buFont typeface="Arial" panose="020B0604020202020204" pitchFamily="34" charset="0"/>
              <a:buChar char="●"/>
              <a:defRPr/>
            </a:lvl1pPr>
          </a:lstStyle>
          <a:p>
            <a:pPr lvl="0"/>
            <a:r>
              <a:rPr lang="en-US" dirty="0"/>
              <a:t>Sample text sample text sample text. Sample text.</a:t>
            </a:r>
          </a:p>
          <a:p>
            <a:pPr marL="342900" marR="0" lvl="0" indent="-342900" algn="l" defTabSz="914400" rtl="0" eaLnBrk="1" fontAlgn="auto" latinLnBrk="0" hangingPunct="1">
              <a:lnSpc>
                <a:spcPts val="2800"/>
              </a:lnSpc>
              <a:spcBef>
                <a:spcPts val="1000"/>
              </a:spcBef>
              <a:spcAft>
                <a:spcPts val="1200"/>
              </a:spcAft>
              <a:buClr>
                <a:srgbClr val="FFC000"/>
              </a:buClr>
              <a:buSzTx/>
              <a:buFont typeface="Arial" panose="020B0604020202020204" pitchFamily="34" charset="0"/>
              <a:buChar char="●"/>
              <a:tabLst/>
              <a:defRPr/>
            </a:pPr>
            <a:r>
              <a:rPr lang="en-US" dirty="0"/>
              <a:t>Sample text sample text sample text. Sample text.</a:t>
            </a:r>
          </a:p>
          <a:p>
            <a:pPr lvl="0"/>
            <a:r>
              <a:rPr lang="en-US" dirty="0"/>
              <a:t>Sample text sample text sample text. Sample text.</a:t>
            </a:r>
          </a:p>
          <a:p>
            <a:pPr marL="342900" marR="0" lvl="0" indent="-342900" algn="l" defTabSz="914400" rtl="0" eaLnBrk="1" fontAlgn="auto" latinLnBrk="0" hangingPunct="1">
              <a:lnSpc>
                <a:spcPts val="2800"/>
              </a:lnSpc>
              <a:spcBef>
                <a:spcPts val="1000"/>
              </a:spcBef>
              <a:spcAft>
                <a:spcPts val="1200"/>
              </a:spcAft>
              <a:buClr>
                <a:srgbClr val="FFC000"/>
              </a:buClr>
              <a:buSzTx/>
              <a:buFont typeface="Arial" panose="020B0604020202020204" pitchFamily="34" charset="0"/>
              <a:buChar char="●"/>
              <a:tabLst/>
              <a:defRPr/>
            </a:pPr>
            <a:endParaRPr lang="en-US" dirty="0"/>
          </a:p>
          <a:p>
            <a:pPr marL="342900" marR="0" lvl="0" indent="-342900" algn="l" defTabSz="914400" rtl="0" eaLnBrk="1" fontAlgn="auto" latinLnBrk="0" hangingPunct="1">
              <a:lnSpc>
                <a:spcPts val="2800"/>
              </a:lnSpc>
              <a:spcBef>
                <a:spcPts val="1000"/>
              </a:spcBef>
              <a:spcAft>
                <a:spcPts val="1200"/>
              </a:spcAft>
              <a:buClr>
                <a:srgbClr val="FFC000"/>
              </a:buClr>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506159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ist of 5 items">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6AE6998-3FB3-6748-BFB7-A0B121CF7007}"/>
              </a:ext>
            </a:extLst>
          </p:cNvPr>
          <p:cNvCxnSpPr>
            <a:cxnSpLocks/>
          </p:cNvCxnSpPr>
          <p:nvPr userDrawn="1"/>
        </p:nvCxnSpPr>
        <p:spPr>
          <a:xfrm>
            <a:off x="329184" y="3108960"/>
            <a:ext cx="11862816" cy="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BA307686-EE71-47C7-86DF-660EF5313D21}"/>
              </a:ext>
            </a:extLst>
          </p:cNvPr>
          <p:cNvSpPr/>
          <p:nvPr userDrawn="1"/>
        </p:nvSpPr>
        <p:spPr>
          <a:xfrm>
            <a:off x="1389888" y="2470793"/>
            <a:ext cx="1261872" cy="12618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30">
            <a:extLst>
              <a:ext uri="{FF2B5EF4-FFF2-40B4-BE49-F238E27FC236}">
                <a16:creationId xmlns:a16="http://schemas.microsoft.com/office/drawing/2014/main" id="{7E33C5DC-0AC6-4601-A63E-21DE3E16CF7D}"/>
              </a:ext>
            </a:extLst>
          </p:cNvPr>
          <p:cNvSpPr>
            <a:spLocks noGrp="1"/>
          </p:cNvSpPr>
          <p:nvPr>
            <p:ph type="body" sz="quarter" idx="21" hasCustomPrompt="1"/>
          </p:nvPr>
        </p:nvSpPr>
        <p:spPr>
          <a:xfrm>
            <a:off x="1681098" y="3060271"/>
            <a:ext cx="679450" cy="512763"/>
          </a:xfrm>
        </p:spPr>
        <p:txBody>
          <a:bodyPr>
            <a:normAutofit/>
          </a:bodyPr>
          <a:lstStyle>
            <a:lvl1pPr algn="ctr">
              <a:defRPr sz="4800" b="1"/>
            </a:lvl1pPr>
          </a:lstStyle>
          <a:p>
            <a:pPr lvl="0"/>
            <a:r>
              <a:rPr lang="en-US" dirty="0"/>
              <a:t>1</a:t>
            </a:r>
            <a:endParaRPr lang="en-GB" dirty="0"/>
          </a:p>
        </p:txBody>
      </p:sp>
      <p:sp>
        <p:nvSpPr>
          <p:cNvPr id="36" name="Oval 35">
            <a:extLst>
              <a:ext uri="{FF2B5EF4-FFF2-40B4-BE49-F238E27FC236}">
                <a16:creationId xmlns:a16="http://schemas.microsoft.com/office/drawing/2014/main" id="{64B299AE-8318-4F45-8243-7BD93A01C8CE}"/>
              </a:ext>
            </a:extLst>
          </p:cNvPr>
          <p:cNvSpPr/>
          <p:nvPr userDrawn="1"/>
        </p:nvSpPr>
        <p:spPr>
          <a:xfrm>
            <a:off x="3360420" y="2478024"/>
            <a:ext cx="1261872" cy="12618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Placeholder 30">
            <a:extLst>
              <a:ext uri="{FF2B5EF4-FFF2-40B4-BE49-F238E27FC236}">
                <a16:creationId xmlns:a16="http://schemas.microsoft.com/office/drawing/2014/main" id="{A8BE9CDE-5B7F-42F6-9A54-D5067F433C1F}"/>
              </a:ext>
            </a:extLst>
          </p:cNvPr>
          <p:cNvSpPr>
            <a:spLocks noGrp="1"/>
          </p:cNvSpPr>
          <p:nvPr>
            <p:ph type="body" sz="quarter" idx="20" hasCustomPrompt="1"/>
          </p:nvPr>
        </p:nvSpPr>
        <p:spPr>
          <a:xfrm>
            <a:off x="3651630" y="3067502"/>
            <a:ext cx="679450" cy="512763"/>
          </a:xfrm>
        </p:spPr>
        <p:txBody>
          <a:bodyPr>
            <a:normAutofit/>
          </a:bodyPr>
          <a:lstStyle>
            <a:lvl1pPr algn="ctr">
              <a:defRPr sz="4800" b="1"/>
            </a:lvl1pPr>
          </a:lstStyle>
          <a:p>
            <a:pPr lvl="0"/>
            <a:r>
              <a:rPr lang="en-US" dirty="0"/>
              <a:t>2</a:t>
            </a:r>
            <a:endParaRPr lang="en-GB" dirty="0"/>
          </a:p>
        </p:txBody>
      </p:sp>
      <p:sp>
        <p:nvSpPr>
          <p:cNvPr id="34" name="Oval 33">
            <a:extLst>
              <a:ext uri="{FF2B5EF4-FFF2-40B4-BE49-F238E27FC236}">
                <a16:creationId xmlns:a16="http://schemas.microsoft.com/office/drawing/2014/main" id="{8C5AEE89-5165-4DAE-87C1-3F1715BB201D}"/>
              </a:ext>
            </a:extLst>
          </p:cNvPr>
          <p:cNvSpPr/>
          <p:nvPr userDrawn="1"/>
        </p:nvSpPr>
        <p:spPr>
          <a:xfrm>
            <a:off x="5469913" y="2470793"/>
            <a:ext cx="1261872" cy="12618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30">
            <a:extLst>
              <a:ext uri="{FF2B5EF4-FFF2-40B4-BE49-F238E27FC236}">
                <a16:creationId xmlns:a16="http://schemas.microsoft.com/office/drawing/2014/main" id="{65596ED8-C671-4CF4-B947-D1F8D44DB276}"/>
              </a:ext>
            </a:extLst>
          </p:cNvPr>
          <p:cNvSpPr>
            <a:spLocks noGrp="1"/>
          </p:cNvSpPr>
          <p:nvPr>
            <p:ph type="body" sz="quarter" idx="19" hasCustomPrompt="1"/>
          </p:nvPr>
        </p:nvSpPr>
        <p:spPr>
          <a:xfrm>
            <a:off x="5761123" y="3060271"/>
            <a:ext cx="679450" cy="512763"/>
          </a:xfrm>
        </p:spPr>
        <p:txBody>
          <a:bodyPr>
            <a:normAutofit/>
          </a:bodyPr>
          <a:lstStyle>
            <a:lvl1pPr algn="ctr">
              <a:defRPr sz="4800" b="1"/>
            </a:lvl1pPr>
          </a:lstStyle>
          <a:p>
            <a:pPr lvl="0"/>
            <a:r>
              <a:rPr lang="en-US" dirty="0"/>
              <a:t>3</a:t>
            </a:r>
            <a:endParaRPr lang="en-GB" dirty="0"/>
          </a:p>
        </p:txBody>
      </p:sp>
      <p:sp>
        <p:nvSpPr>
          <p:cNvPr id="32" name="Oval 31">
            <a:extLst>
              <a:ext uri="{FF2B5EF4-FFF2-40B4-BE49-F238E27FC236}">
                <a16:creationId xmlns:a16="http://schemas.microsoft.com/office/drawing/2014/main" id="{4E010137-6678-48AB-A93E-51184819E699}"/>
              </a:ext>
            </a:extLst>
          </p:cNvPr>
          <p:cNvSpPr/>
          <p:nvPr userDrawn="1"/>
        </p:nvSpPr>
        <p:spPr>
          <a:xfrm>
            <a:off x="7528963" y="2478024"/>
            <a:ext cx="1261872" cy="12618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30">
            <a:extLst>
              <a:ext uri="{FF2B5EF4-FFF2-40B4-BE49-F238E27FC236}">
                <a16:creationId xmlns:a16="http://schemas.microsoft.com/office/drawing/2014/main" id="{4FD3DC50-CE5C-45A3-813F-33B877A53A66}"/>
              </a:ext>
            </a:extLst>
          </p:cNvPr>
          <p:cNvSpPr>
            <a:spLocks noGrp="1"/>
          </p:cNvSpPr>
          <p:nvPr>
            <p:ph type="body" sz="quarter" idx="18" hasCustomPrompt="1"/>
          </p:nvPr>
        </p:nvSpPr>
        <p:spPr>
          <a:xfrm>
            <a:off x="7820173" y="3067502"/>
            <a:ext cx="679450" cy="512763"/>
          </a:xfrm>
        </p:spPr>
        <p:txBody>
          <a:bodyPr>
            <a:normAutofit/>
          </a:bodyPr>
          <a:lstStyle>
            <a:lvl1pPr algn="ctr">
              <a:defRPr sz="4800" b="1"/>
            </a:lvl1pPr>
          </a:lstStyle>
          <a:p>
            <a:pPr lvl="0"/>
            <a:r>
              <a:rPr lang="en-US" dirty="0"/>
              <a:t>4</a:t>
            </a:r>
            <a:endParaRPr lang="en-GB" dirty="0"/>
          </a:p>
        </p:txBody>
      </p:sp>
      <p:sp>
        <p:nvSpPr>
          <p:cNvPr id="11" name="Oval 10">
            <a:extLst>
              <a:ext uri="{FF2B5EF4-FFF2-40B4-BE49-F238E27FC236}">
                <a16:creationId xmlns:a16="http://schemas.microsoft.com/office/drawing/2014/main" id="{4ADD473C-F70C-0649-8C15-D1F4BCAED836}"/>
              </a:ext>
            </a:extLst>
          </p:cNvPr>
          <p:cNvSpPr/>
          <p:nvPr userDrawn="1"/>
        </p:nvSpPr>
        <p:spPr>
          <a:xfrm>
            <a:off x="9671304" y="2478024"/>
            <a:ext cx="1261872" cy="12618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30">
            <a:extLst>
              <a:ext uri="{FF2B5EF4-FFF2-40B4-BE49-F238E27FC236}">
                <a16:creationId xmlns:a16="http://schemas.microsoft.com/office/drawing/2014/main" id="{03C05C87-53C7-4EFB-B6D5-07512DBFD64F}"/>
              </a:ext>
            </a:extLst>
          </p:cNvPr>
          <p:cNvSpPr>
            <a:spLocks noGrp="1"/>
          </p:cNvSpPr>
          <p:nvPr>
            <p:ph type="body" sz="quarter" idx="17" hasCustomPrompt="1"/>
          </p:nvPr>
        </p:nvSpPr>
        <p:spPr>
          <a:xfrm>
            <a:off x="9962514" y="3067502"/>
            <a:ext cx="679450" cy="512763"/>
          </a:xfrm>
        </p:spPr>
        <p:txBody>
          <a:bodyPr>
            <a:normAutofit/>
          </a:bodyPr>
          <a:lstStyle>
            <a:lvl1pPr algn="ctr">
              <a:defRPr sz="4800" b="1"/>
            </a:lvl1pPr>
          </a:lstStyle>
          <a:p>
            <a:pPr lvl="0"/>
            <a:r>
              <a:rPr lang="en-US" dirty="0"/>
              <a:t>5</a:t>
            </a:r>
            <a:endParaRPr lang="en-GB" dirty="0"/>
          </a:p>
        </p:txBody>
      </p:sp>
      <p:sp>
        <p:nvSpPr>
          <p:cNvPr id="26" name="Text Placeholder 22">
            <a:extLst>
              <a:ext uri="{FF2B5EF4-FFF2-40B4-BE49-F238E27FC236}">
                <a16:creationId xmlns:a16="http://schemas.microsoft.com/office/drawing/2014/main" id="{5D6775DF-7EC3-4819-ABB8-E66B226DC5DD}"/>
              </a:ext>
            </a:extLst>
          </p:cNvPr>
          <p:cNvSpPr>
            <a:spLocks noGrp="1"/>
          </p:cNvSpPr>
          <p:nvPr>
            <p:ph type="body" sz="quarter" idx="14" hasCustomPrompt="1"/>
          </p:nvPr>
        </p:nvSpPr>
        <p:spPr>
          <a:xfrm>
            <a:off x="7391400" y="3950970"/>
            <a:ext cx="1615440" cy="1938987"/>
          </a:xfrm>
        </p:spPr>
        <p:txBody>
          <a:bodyPr>
            <a:normAutofit/>
          </a:bodyPr>
          <a:lstStyle>
            <a:lvl1pPr algn="ctr">
              <a:lnSpc>
                <a:spcPct val="100000"/>
              </a:lnSpc>
              <a:defRPr sz="1800"/>
            </a:lvl1pPr>
          </a:lstStyle>
          <a:p>
            <a:pPr algn="ctr"/>
            <a:r>
              <a:rPr lang="en-US" sz="1800" dirty="0">
                <a:solidFill>
                  <a:schemeClr val="tx1">
                    <a:lumMod val="95000"/>
                    <a:lumOff val="5000"/>
                  </a:schemeClr>
                </a:solidFill>
                <a:latin typeface="Arial" panose="020B0604020202020204" pitchFamily="34" charset="0"/>
                <a:cs typeface="Arial" panose="020B0604020202020204" pitchFamily="34" charset="0"/>
              </a:rPr>
              <a:t>Sample text sample text </a:t>
            </a:r>
            <a:r>
              <a:rPr lang="en-US" sz="1800" dirty="0" err="1">
                <a:solidFill>
                  <a:schemeClr val="tx1">
                    <a:lumMod val="95000"/>
                    <a:lumOff val="5000"/>
                  </a:schemeClr>
                </a:solidFill>
                <a:latin typeface="Arial" panose="020B0604020202020204" pitchFamily="34" charset="0"/>
                <a:cs typeface="Arial" panose="020B0604020202020204" pitchFamily="34" charset="0"/>
              </a:rPr>
              <a:t>text</a:t>
            </a:r>
            <a:r>
              <a:rPr lang="en-US" sz="1800" dirty="0">
                <a:solidFill>
                  <a:schemeClr val="tx1">
                    <a:lumMod val="95000"/>
                    <a:lumOff val="5000"/>
                  </a:schemeClr>
                </a:solidFill>
                <a:latin typeface="Arial" panose="020B0604020202020204" pitchFamily="34" charset="0"/>
                <a:cs typeface="Arial" panose="020B0604020202020204" pitchFamily="34" charset="0"/>
              </a:rPr>
              <a:t> sample text. Sample text </a:t>
            </a:r>
            <a:r>
              <a:rPr lang="en-US" sz="1800" dirty="0" err="1">
                <a:solidFill>
                  <a:schemeClr val="tx1">
                    <a:lumMod val="95000"/>
                    <a:lumOff val="5000"/>
                  </a:schemeClr>
                </a:solidFill>
                <a:latin typeface="Arial" panose="020B0604020202020204" pitchFamily="34" charset="0"/>
                <a:cs typeface="Arial" panose="020B0604020202020204" pitchFamily="34" charset="0"/>
              </a:rPr>
              <a:t>text</a:t>
            </a:r>
            <a:r>
              <a:rPr lang="en-US" sz="1800" dirty="0">
                <a:solidFill>
                  <a:schemeClr val="tx1">
                    <a:lumMod val="95000"/>
                    <a:lumOff val="5000"/>
                  </a:schemeClr>
                </a:solidFill>
                <a:latin typeface="Arial" panose="020B0604020202020204" pitchFamily="34" charset="0"/>
                <a:cs typeface="Arial" panose="020B0604020202020204" pitchFamily="34" charset="0"/>
              </a:rPr>
              <a:t>. Sample text sample text </a:t>
            </a:r>
            <a:r>
              <a:rPr lang="en-US" sz="1800" dirty="0" err="1">
                <a:solidFill>
                  <a:schemeClr val="tx1">
                    <a:lumMod val="95000"/>
                    <a:lumOff val="5000"/>
                  </a:schemeClr>
                </a:solidFill>
                <a:latin typeface="Arial" panose="020B0604020202020204" pitchFamily="34" charset="0"/>
                <a:cs typeface="Arial" panose="020B0604020202020204" pitchFamily="34" charset="0"/>
              </a:rPr>
              <a:t>text</a:t>
            </a:r>
            <a:r>
              <a:rPr lang="en-US" sz="1800" dirty="0">
                <a:solidFill>
                  <a:schemeClr val="tx1">
                    <a:lumMod val="95000"/>
                    <a:lumOff val="5000"/>
                  </a:schemeClr>
                </a:solidFill>
                <a:latin typeface="Arial" panose="020B0604020202020204" pitchFamily="34" charset="0"/>
                <a:cs typeface="Arial" panose="020B0604020202020204" pitchFamily="34" charset="0"/>
              </a:rPr>
              <a:t> sample text</a:t>
            </a:r>
            <a:endParaRPr lang="en-US" sz="1800" dirty="0"/>
          </a:p>
        </p:txBody>
      </p:sp>
      <p:sp>
        <p:nvSpPr>
          <p:cNvPr id="24" name="Text Placeholder 22">
            <a:extLst>
              <a:ext uri="{FF2B5EF4-FFF2-40B4-BE49-F238E27FC236}">
                <a16:creationId xmlns:a16="http://schemas.microsoft.com/office/drawing/2014/main" id="{1860AC70-9772-4D55-BAA6-41FE760EE756}"/>
              </a:ext>
            </a:extLst>
          </p:cNvPr>
          <p:cNvSpPr>
            <a:spLocks noGrp="1"/>
          </p:cNvSpPr>
          <p:nvPr>
            <p:ph type="body" sz="quarter" idx="13" hasCustomPrompt="1"/>
          </p:nvPr>
        </p:nvSpPr>
        <p:spPr>
          <a:xfrm>
            <a:off x="3185160" y="3950970"/>
            <a:ext cx="1615440" cy="1938987"/>
          </a:xfrm>
        </p:spPr>
        <p:txBody>
          <a:bodyPr>
            <a:normAutofit/>
          </a:bodyPr>
          <a:lstStyle>
            <a:lvl1pPr algn="ctr">
              <a:lnSpc>
                <a:spcPct val="100000"/>
              </a:lnSpc>
              <a:defRPr sz="1800"/>
            </a:lvl1pPr>
          </a:lstStyle>
          <a:p>
            <a:pPr algn="ctr"/>
            <a:r>
              <a:rPr lang="en-US" sz="1800" dirty="0">
                <a:solidFill>
                  <a:schemeClr val="tx1">
                    <a:lumMod val="95000"/>
                    <a:lumOff val="5000"/>
                  </a:schemeClr>
                </a:solidFill>
                <a:latin typeface="Arial" panose="020B0604020202020204" pitchFamily="34" charset="0"/>
                <a:cs typeface="Arial" panose="020B0604020202020204" pitchFamily="34" charset="0"/>
              </a:rPr>
              <a:t>Sample text sample text </a:t>
            </a:r>
            <a:r>
              <a:rPr lang="en-US" sz="1800" dirty="0" err="1">
                <a:solidFill>
                  <a:schemeClr val="tx1">
                    <a:lumMod val="95000"/>
                    <a:lumOff val="5000"/>
                  </a:schemeClr>
                </a:solidFill>
                <a:latin typeface="Arial" panose="020B0604020202020204" pitchFamily="34" charset="0"/>
                <a:cs typeface="Arial" panose="020B0604020202020204" pitchFamily="34" charset="0"/>
              </a:rPr>
              <a:t>text</a:t>
            </a:r>
            <a:r>
              <a:rPr lang="en-US" sz="1800" dirty="0">
                <a:solidFill>
                  <a:schemeClr val="tx1">
                    <a:lumMod val="95000"/>
                    <a:lumOff val="5000"/>
                  </a:schemeClr>
                </a:solidFill>
                <a:latin typeface="Arial" panose="020B0604020202020204" pitchFamily="34" charset="0"/>
                <a:cs typeface="Arial" panose="020B0604020202020204" pitchFamily="34" charset="0"/>
              </a:rPr>
              <a:t> sample text. Sample text </a:t>
            </a:r>
            <a:r>
              <a:rPr lang="en-US" sz="1800" dirty="0" err="1">
                <a:solidFill>
                  <a:schemeClr val="tx1">
                    <a:lumMod val="95000"/>
                    <a:lumOff val="5000"/>
                  </a:schemeClr>
                </a:solidFill>
                <a:latin typeface="Arial" panose="020B0604020202020204" pitchFamily="34" charset="0"/>
                <a:cs typeface="Arial" panose="020B0604020202020204" pitchFamily="34" charset="0"/>
              </a:rPr>
              <a:t>text</a:t>
            </a:r>
            <a:r>
              <a:rPr lang="en-US" sz="1800" dirty="0">
                <a:solidFill>
                  <a:schemeClr val="tx1">
                    <a:lumMod val="95000"/>
                    <a:lumOff val="5000"/>
                  </a:schemeClr>
                </a:solidFill>
                <a:latin typeface="Arial" panose="020B0604020202020204" pitchFamily="34" charset="0"/>
                <a:cs typeface="Arial" panose="020B0604020202020204" pitchFamily="34" charset="0"/>
              </a:rPr>
              <a:t>. Sample text sample text </a:t>
            </a:r>
            <a:r>
              <a:rPr lang="en-US" sz="1800" dirty="0" err="1">
                <a:solidFill>
                  <a:schemeClr val="tx1">
                    <a:lumMod val="95000"/>
                    <a:lumOff val="5000"/>
                  </a:schemeClr>
                </a:solidFill>
                <a:latin typeface="Arial" panose="020B0604020202020204" pitchFamily="34" charset="0"/>
                <a:cs typeface="Arial" panose="020B0604020202020204" pitchFamily="34" charset="0"/>
              </a:rPr>
              <a:t>text</a:t>
            </a:r>
            <a:r>
              <a:rPr lang="en-US" sz="1800" dirty="0">
                <a:solidFill>
                  <a:schemeClr val="tx1">
                    <a:lumMod val="95000"/>
                    <a:lumOff val="5000"/>
                  </a:schemeClr>
                </a:solidFill>
                <a:latin typeface="Arial" panose="020B0604020202020204" pitchFamily="34" charset="0"/>
                <a:cs typeface="Arial" panose="020B0604020202020204" pitchFamily="34" charset="0"/>
              </a:rPr>
              <a:t> sample text</a:t>
            </a:r>
            <a:endParaRPr lang="en-US" sz="1800" dirty="0"/>
          </a:p>
        </p:txBody>
      </p:sp>
      <p:sp>
        <p:nvSpPr>
          <p:cNvPr id="23" name="Text Placeholder 22">
            <a:extLst>
              <a:ext uri="{FF2B5EF4-FFF2-40B4-BE49-F238E27FC236}">
                <a16:creationId xmlns:a16="http://schemas.microsoft.com/office/drawing/2014/main" id="{A4FFACD6-543B-4A17-843E-CD2F99760495}"/>
              </a:ext>
            </a:extLst>
          </p:cNvPr>
          <p:cNvSpPr>
            <a:spLocks noGrp="1"/>
          </p:cNvSpPr>
          <p:nvPr>
            <p:ph type="body" sz="quarter" idx="12" hasCustomPrompt="1"/>
          </p:nvPr>
        </p:nvSpPr>
        <p:spPr>
          <a:xfrm>
            <a:off x="1213104" y="3948324"/>
            <a:ext cx="1615440" cy="1938987"/>
          </a:xfrm>
        </p:spPr>
        <p:txBody>
          <a:bodyPr>
            <a:normAutofit/>
          </a:bodyPr>
          <a:lstStyle>
            <a:lvl1pPr algn="ctr">
              <a:lnSpc>
                <a:spcPct val="100000"/>
              </a:lnSpc>
              <a:defRPr sz="1800"/>
            </a:lvl1pPr>
          </a:lstStyle>
          <a:p>
            <a:pPr algn="ctr"/>
            <a:r>
              <a:rPr lang="en-US" sz="1800" dirty="0">
                <a:solidFill>
                  <a:schemeClr val="tx1">
                    <a:lumMod val="95000"/>
                    <a:lumOff val="5000"/>
                  </a:schemeClr>
                </a:solidFill>
                <a:latin typeface="Arial" panose="020B0604020202020204" pitchFamily="34" charset="0"/>
                <a:cs typeface="Arial" panose="020B0604020202020204" pitchFamily="34" charset="0"/>
              </a:rPr>
              <a:t>Sample text sample text </a:t>
            </a:r>
            <a:r>
              <a:rPr lang="en-US" sz="1800" dirty="0" err="1">
                <a:solidFill>
                  <a:schemeClr val="tx1">
                    <a:lumMod val="95000"/>
                    <a:lumOff val="5000"/>
                  </a:schemeClr>
                </a:solidFill>
                <a:latin typeface="Arial" panose="020B0604020202020204" pitchFamily="34" charset="0"/>
                <a:cs typeface="Arial" panose="020B0604020202020204" pitchFamily="34" charset="0"/>
              </a:rPr>
              <a:t>text</a:t>
            </a:r>
            <a:r>
              <a:rPr lang="en-US" sz="1800" dirty="0">
                <a:solidFill>
                  <a:schemeClr val="tx1">
                    <a:lumMod val="95000"/>
                    <a:lumOff val="5000"/>
                  </a:schemeClr>
                </a:solidFill>
                <a:latin typeface="Arial" panose="020B0604020202020204" pitchFamily="34" charset="0"/>
                <a:cs typeface="Arial" panose="020B0604020202020204" pitchFamily="34" charset="0"/>
              </a:rPr>
              <a:t> sample text. Sample text </a:t>
            </a:r>
            <a:r>
              <a:rPr lang="en-US" sz="1800" dirty="0" err="1">
                <a:solidFill>
                  <a:schemeClr val="tx1">
                    <a:lumMod val="95000"/>
                    <a:lumOff val="5000"/>
                  </a:schemeClr>
                </a:solidFill>
                <a:latin typeface="Arial" panose="020B0604020202020204" pitchFamily="34" charset="0"/>
                <a:cs typeface="Arial" panose="020B0604020202020204" pitchFamily="34" charset="0"/>
              </a:rPr>
              <a:t>text</a:t>
            </a:r>
            <a:r>
              <a:rPr lang="en-US" sz="1800" dirty="0">
                <a:solidFill>
                  <a:schemeClr val="tx1">
                    <a:lumMod val="95000"/>
                    <a:lumOff val="5000"/>
                  </a:schemeClr>
                </a:solidFill>
                <a:latin typeface="Arial" panose="020B0604020202020204" pitchFamily="34" charset="0"/>
                <a:cs typeface="Arial" panose="020B0604020202020204" pitchFamily="34" charset="0"/>
              </a:rPr>
              <a:t>. Sample text sample text </a:t>
            </a:r>
            <a:r>
              <a:rPr lang="en-US" sz="1800" dirty="0" err="1">
                <a:solidFill>
                  <a:schemeClr val="tx1">
                    <a:lumMod val="95000"/>
                    <a:lumOff val="5000"/>
                  </a:schemeClr>
                </a:solidFill>
                <a:latin typeface="Arial" panose="020B0604020202020204" pitchFamily="34" charset="0"/>
                <a:cs typeface="Arial" panose="020B0604020202020204" pitchFamily="34" charset="0"/>
              </a:rPr>
              <a:t>text</a:t>
            </a:r>
            <a:r>
              <a:rPr lang="en-US" sz="1800" dirty="0">
                <a:solidFill>
                  <a:schemeClr val="tx1">
                    <a:lumMod val="95000"/>
                    <a:lumOff val="5000"/>
                  </a:schemeClr>
                </a:solidFill>
                <a:latin typeface="Arial" panose="020B0604020202020204" pitchFamily="34" charset="0"/>
                <a:cs typeface="Arial" panose="020B0604020202020204" pitchFamily="34" charset="0"/>
              </a:rPr>
              <a:t> sample text</a:t>
            </a:r>
            <a:endParaRPr lang="en-US" sz="1800" dirty="0"/>
          </a:p>
        </p:txBody>
      </p:sp>
      <p:sp>
        <p:nvSpPr>
          <p:cNvPr id="3" name="Footer Placeholder 2">
            <a:extLst>
              <a:ext uri="{FF2B5EF4-FFF2-40B4-BE49-F238E27FC236}">
                <a16:creationId xmlns:a16="http://schemas.microsoft.com/office/drawing/2014/main" id="{61B964B7-5C85-CA4C-8CE1-59121C1888B3}"/>
              </a:ext>
            </a:extLst>
          </p:cNvPr>
          <p:cNvSpPr>
            <a:spLocks noGrp="1"/>
          </p:cNvSpPr>
          <p:nvPr>
            <p:ph type="ftr" sz="quarter" idx="10"/>
          </p:nvPr>
        </p:nvSpPr>
        <p:spPr/>
        <p:txBody>
          <a:bodyPr/>
          <a:lstStyle/>
          <a:p>
            <a:r>
              <a:rPr lang="en-US"/>
              <a:t>Independent Office for Police Conduct</a:t>
            </a:r>
            <a:endParaRPr lang="en-US" dirty="0"/>
          </a:p>
        </p:txBody>
      </p:sp>
      <p:sp>
        <p:nvSpPr>
          <p:cNvPr id="4" name="Slide Number Placeholder 3">
            <a:extLst>
              <a:ext uri="{FF2B5EF4-FFF2-40B4-BE49-F238E27FC236}">
                <a16:creationId xmlns:a16="http://schemas.microsoft.com/office/drawing/2014/main" id="{0AB2DFF6-44EB-4E4F-A337-4214A9A45AE8}"/>
              </a:ext>
            </a:extLst>
          </p:cNvPr>
          <p:cNvSpPr>
            <a:spLocks noGrp="1"/>
          </p:cNvSpPr>
          <p:nvPr>
            <p:ph type="sldNum" sz="quarter" idx="11"/>
          </p:nvPr>
        </p:nvSpPr>
        <p:spPr/>
        <p:txBody>
          <a:bodyPr/>
          <a:lstStyle/>
          <a:p>
            <a:fld id="{5EC1863C-CF81-F546-A0BD-020B630DE564}" type="slidenum">
              <a:rPr lang="en-US" smtClean="0"/>
              <a:t>‹#›</a:t>
            </a:fld>
            <a:endParaRPr lang="en-US"/>
          </a:p>
        </p:txBody>
      </p:sp>
      <p:sp>
        <p:nvSpPr>
          <p:cNvPr id="5" name="Rectangle 4">
            <a:extLst>
              <a:ext uri="{FF2B5EF4-FFF2-40B4-BE49-F238E27FC236}">
                <a16:creationId xmlns:a16="http://schemas.microsoft.com/office/drawing/2014/main" id="{7A754913-22DD-7C48-92A3-7E8E5E5FFE5A}"/>
              </a:ext>
            </a:extLst>
          </p:cNvPr>
          <p:cNvSpPr/>
          <p:nvPr userDrawn="1"/>
        </p:nvSpPr>
        <p:spPr>
          <a:xfrm>
            <a:off x="0" y="0"/>
            <a:ext cx="329184"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22">
            <a:extLst>
              <a:ext uri="{FF2B5EF4-FFF2-40B4-BE49-F238E27FC236}">
                <a16:creationId xmlns:a16="http://schemas.microsoft.com/office/drawing/2014/main" id="{1B62B5E6-1A5B-4D61-8800-FC9E8C76FEBC}"/>
              </a:ext>
            </a:extLst>
          </p:cNvPr>
          <p:cNvSpPr>
            <a:spLocks noGrp="1"/>
          </p:cNvSpPr>
          <p:nvPr>
            <p:ph type="body" sz="quarter" idx="15" hasCustomPrompt="1"/>
          </p:nvPr>
        </p:nvSpPr>
        <p:spPr>
          <a:xfrm>
            <a:off x="5281350" y="3950970"/>
            <a:ext cx="1615440" cy="1938987"/>
          </a:xfrm>
        </p:spPr>
        <p:txBody>
          <a:bodyPr>
            <a:normAutofit/>
          </a:bodyPr>
          <a:lstStyle>
            <a:lvl1pPr algn="ctr">
              <a:lnSpc>
                <a:spcPct val="100000"/>
              </a:lnSpc>
              <a:defRPr sz="1800"/>
            </a:lvl1pPr>
          </a:lstStyle>
          <a:p>
            <a:pPr algn="ctr"/>
            <a:r>
              <a:rPr lang="en-US" sz="1800" dirty="0">
                <a:solidFill>
                  <a:schemeClr val="tx1">
                    <a:lumMod val="95000"/>
                    <a:lumOff val="5000"/>
                  </a:schemeClr>
                </a:solidFill>
                <a:latin typeface="Arial" panose="020B0604020202020204" pitchFamily="34" charset="0"/>
                <a:cs typeface="Arial" panose="020B0604020202020204" pitchFamily="34" charset="0"/>
              </a:rPr>
              <a:t>Sample text sample text </a:t>
            </a:r>
            <a:r>
              <a:rPr lang="en-US" sz="1800" dirty="0" err="1">
                <a:solidFill>
                  <a:schemeClr val="tx1">
                    <a:lumMod val="95000"/>
                    <a:lumOff val="5000"/>
                  </a:schemeClr>
                </a:solidFill>
                <a:latin typeface="Arial" panose="020B0604020202020204" pitchFamily="34" charset="0"/>
                <a:cs typeface="Arial" panose="020B0604020202020204" pitchFamily="34" charset="0"/>
              </a:rPr>
              <a:t>text</a:t>
            </a:r>
            <a:r>
              <a:rPr lang="en-US" sz="1800" dirty="0">
                <a:solidFill>
                  <a:schemeClr val="tx1">
                    <a:lumMod val="95000"/>
                    <a:lumOff val="5000"/>
                  </a:schemeClr>
                </a:solidFill>
                <a:latin typeface="Arial" panose="020B0604020202020204" pitchFamily="34" charset="0"/>
                <a:cs typeface="Arial" panose="020B0604020202020204" pitchFamily="34" charset="0"/>
              </a:rPr>
              <a:t> sample text. Sample text </a:t>
            </a:r>
            <a:r>
              <a:rPr lang="en-US" sz="1800" dirty="0" err="1">
                <a:solidFill>
                  <a:schemeClr val="tx1">
                    <a:lumMod val="95000"/>
                    <a:lumOff val="5000"/>
                  </a:schemeClr>
                </a:solidFill>
                <a:latin typeface="Arial" panose="020B0604020202020204" pitchFamily="34" charset="0"/>
                <a:cs typeface="Arial" panose="020B0604020202020204" pitchFamily="34" charset="0"/>
              </a:rPr>
              <a:t>text</a:t>
            </a:r>
            <a:r>
              <a:rPr lang="en-US" sz="1800" dirty="0">
                <a:solidFill>
                  <a:schemeClr val="tx1">
                    <a:lumMod val="95000"/>
                    <a:lumOff val="5000"/>
                  </a:schemeClr>
                </a:solidFill>
                <a:latin typeface="Arial" panose="020B0604020202020204" pitchFamily="34" charset="0"/>
                <a:cs typeface="Arial" panose="020B0604020202020204" pitchFamily="34" charset="0"/>
              </a:rPr>
              <a:t>. Sample text sample text </a:t>
            </a:r>
            <a:r>
              <a:rPr lang="en-US" sz="1800" dirty="0" err="1">
                <a:solidFill>
                  <a:schemeClr val="tx1">
                    <a:lumMod val="95000"/>
                    <a:lumOff val="5000"/>
                  </a:schemeClr>
                </a:solidFill>
                <a:latin typeface="Arial" panose="020B0604020202020204" pitchFamily="34" charset="0"/>
                <a:cs typeface="Arial" panose="020B0604020202020204" pitchFamily="34" charset="0"/>
              </a:rPr>
              <a:t>text</a:t>
            </a:r>
            <a:r>
              <a:rPr lang="en-US" sz="1800" dirty="0">
                <a:solidFill>
                  <a:schemeClr val="tx1">
                    <a:lumMod val="95000"/>
                    <a:lumOff val="5000"/>
                  </a:schemeClr>
                </a:solidFill>
                <a:latin typeface="Arial" panose="020B0604020202020204" pitchFamily="34" charset="0"/>
                <a:cs typeface="Arial" panose="020B0604020202020204" pitchFamily="34" charset="0"/>
              </a:rPr>
              <a:t> sample text</a:t>
            </a:r>
            <a:endParaRPr lang="en-US" sz="1800" dirty="0"/>
          </a:p>
        </p:txBody>
      </p:sp>
      <p:sp>
        <p:nvSpPr>
          <p:cNvPr id="29" name="Text Placeholder 22">
            <a:extLst>
              <a:ext uri="{FF2B5EF4-FFF2-40B4-BE49-F238E27FC236}">
                <a16:creationId xmlns:a16="http://schemas.microsoft.com/office/drawing/2014/main" id="{1E76E88A-7908-4A05-A256-517927208D77}"/>
              </a:ext>
            </a:extLst>
          </p:cNvPr>
          <p:cNvSpPr>
            <a:spLocks noGrp="1"/>
          </p:cNvSpPr>
          <p:nvPr>
            <p:ph type="body" sz="quarter" idx="16" hasCustomPrompt="1"/>
          </p:nvPr>
        </p:nvSpPr>
        <p:spPr>
          <a:xfrm>
            <a:off x="9518074" y="3956774"/>
            <a:ext cx="1615440" cy="1938987"/>
          </a:xfrm>
        </p:spPr>
        <p:txBody>
          <a:bodyPr>
            <a:normAutofit/>
          </a:bodyPr>
          <a:lstStyle>
            <a:lvl1pPr algn="ctr">
              <a:lnSpc>
                <a:spcPct val="100000"/>
              </a:lnSpc>
              <a:defRPr sz="1800"/>
            </a:lvl1pPr>
          </a:lstStyle>
          <a:p>
            <a:pPr algn="ctr"/>
            <a:r>
              <a:rPr lang="en-US" sz="1800" dirty="0">
                <a:solidFill>
                  <a:schemeClr val="tx1">
                    <a:lumMod val="95000"/>
                    <a:lumOff val="5000"/>
                  </a:schemeClr>
                </a:solidFill>
                <a:latin typeface="Arial" panose="020B0604020202020204" pitchFamily="34" charset="0"/>
                <a:cs typeface="Arial" panose="020B0604020202020204" pitchFamily="34" charset="0"/>
              </a:rPr>
              <a:t>Sample text sample text </a:t>
            </a:r>
            <a:r>
              <a:rPr lang="en-US" sz="1800" dirty="0" err="1">
                <a:solidFill>
                  <a:schemeClr val="tx1">
                    <a:lumMod val="95000"/>
                    <a:lumOff val="5000"/>
                  </a:schemeClr>
                </a:solidFill>
                <a:latin typeface="Arial" panose="020B0604020202020204" pitchFamily="34" charset="0"/>
                <a:cs typeface="Arial" panose="020B0604020202020204" pitchFamily="34" charset="0"/>
              </a:rPr>
              <a:t>text</a:t>
            </a:r>
            <a:r>
              <a:rPr lang="en-US" sz="1800" dirty="0">
                <a:solidFill>
                  <a:schemeClr val="tx1">
                    <a:lumMod val="95000"/>
                    <a:lumOff val="5000"/>
                  </a:schemeClr>
                </a:solidFill>
                <a:latin typeface="Arial" panose="020B0604020202020204" pitchFamily="34" charset="0"/>
                <a:cs typeface="Arial" panose="020B0604020202020204" pitchFamily="34" charset="0"/>
              </a:rPr>
              <a:t> sample text. Sample text </a:t>
            </a:r>
            <a:r>
              <a:rPr lang="en-US" sz="1800" dirty="0" err="1">
                <a:solidFill>
                  <a:schemeClr val="tx1">
                    <a:lumMod val="95000"/>
                    <a:lumOff val="5000"/>
                  </a:schemeClr>
                </a:solidFill>
                <a:latin typeface="Arial" panose="020B0604020202020204" pitchFamily="34" charset="0"/>
                <a:cs typeface="Arial" panose="020B0604020202020204" pitchFamily="34" charset="0"/>
              </a:rPr>
              <a:t>text</a:t>
            </a:r>
            <a:r>
              <a:rPr lang="en-US" sz="1800" dirty="0">
                <a:solidFill>
                  <a:schemeClr val="tx1">
                    <a:lumMod val="95000"/>
                    <a:lumOff val="5000"/>
                  </a:schemeClr>
                </a:solidFill>
                <a:latin typeface="Arial" panose="020B0604020202020204" pitchFamily="34" charset="0"/>
                <a:cs typeface="Arial" panose="020B0604020202020204" pitchFamily="34" charset="0"/>
              </a:rPr>
              <a:t>. Sample text sample text </a:t>
            </a:r>
            <a:r>
              <a:rPr lang="en-US" sz="1800" dirty="0" err="1">
                <a:solidFill>
                  <a:schemeClr val="tx1">
                    <a:lumMod val="95000"/>
                    <a:lumOff val="5000"/>
                  </a:schemeClr>
                </a:solidFill>
                <a:latin typeface="Arial" panose="020B0604020202020204" pitchFamily="34" charset="0"/>
                <a:cs typeface="Arial" panose="020B0604020202020204" pitchFamily="34" charset="0"/>
              </a:rPr>
              <a:t>text</a:t>
            </a:r>
            <a:r>
              <a:rPr lang="en-US" sz="1800" dirty="0">
                <a:solidFill>
                  <a:schemeClr val="tx1">
                    <a:lumMod val="95000"/>
                    <a:lumOff val="5000"/>
                  </a:schemeClr>
                </a:solidFill>
                <a:latin typeface="Arial" panose="020B0604020202020204" pitchFamily="34" charset="0"/>
                <a:cs typeface="Arial" panose="020B0604020202020204" pitchFamily="34" charset="0"/>
              </a:rPr>
              <a:t> sample text</a:t>
            </a:r>
            <a:endParaRPr lang="en-US" sz="1800" dirty="0"/>
          </a:p>
        </p:txBody>
      </p:sp>
      <p:sp>
        <p:nvSpPr>
          <p:cNvPr id="12" name="Text Placeholder 11">
            <a:extLst>
              <a:ext uri="{FF2B5EF4-FFF2-40B4-BE49-F238E27FC236}">
                <a16:creationId xmlns:a16="http://schemas.microsoft.com/office/drawing/2014/main" id="{1DB146AE-C160-4FD6-9A11-F21E9F862271}"/>
              </a:ext>
            </a:extLst>
          </p:cNvPr>
          <p:cNvSpPr>
            <a:spLocks noGrp="1"/>
          </p:cNvSpPr>
          <p:nvPr>
            <p:ph type="body" sz="quarter" idx="23" hasCustomPrompt="1"/>
          </p:nvPr>
        </p:nvSpPr>
        <p:spPr>
          <a:xfrm>
            <a:off x="2538467" y="1648400"/>
            <a:ext cx="7101203" cy="654050"/>
          </a:xfrm>
        </p:spPr>
        <p:txBody>
          <a:bodyPr/>
          <a:lstStyle>
            <a:lvl1pPr algn="ctr">
              <a:defRPr sz="2800" b="1"/>
            </a:lvl1pPr>
          </a:lstStyle>
          <a:p>
            <a:pPr lvl="0"/>
            <a:r>
              <a:rPr lang="en-US" dirty="0"/>
              <a:t>Sample title text</a:t>
            </a:r>
            <a:endParaRPr lang="en-GB" dirty="0"/>
          </a:p>
        </p:txBody>
      </p:sp>
    </p:spTree>
    <p:extLst>
      <p:ext uri="{BB962C8B-B14F-4D97-AF65-F5344CB8AC3E}">
        <p14:creationId xmlns:p14="http://schemas.microsoft.com/office/powerpoint/2010/main" val="203768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6" grpId="0" animBg="1"/>
      <p:bldP spid="34" grpId="0" animBg="1"/>
      <p:bldP spid="32" grpId="0" animBg="1"/>
      <p:bldP spid="11"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B9D3D9C-4510-C04E-9385-87488B5DED6D}"/>
              </a:ext>
            </a:extLst>
          </p:cNvPr>
          <p:cNvSpPr>
            <a:spLocks noGrp="1"/>
          </p:cNvSpPr>
          <p:nvPr>
            <p:ph type="ftr" sz="quarter" idx="10"/>
          </p:nvPr>
        </p:nvSpPr>
        <p:spPr/>
        <p:txBody>
          <a:bodyPr/>
          <a:lstStyle/>
          <a:p>
            <a:r>
              <a:rPr lang="en-US"/>
              <a:t>Independent Office for Police Conduct</a:t>
            </a:r>
            <a:endParaRPr lang="en-US" dirty="0"/>
          </a:p>
        </p:txBody>
      </p:sp>
      <p:sp>
        <p:nvSpPr>
          <p:cNvPr id="4" name="Slide Number Placeholder 3">
            <a:extLst>
              <a:ext uri="{FF2B5EF4-FFF2-40B4-BE49-F238E27FC236}">
                <a16:creationId xmlns:a16="http://schemas.microsoft.com/office/drawing/2014/main" id="{7E2406F8-1F3D-A64E-B9BA-3B598D5114C3}"/>
              </a:ext>
            </a:extLst>
          </p:cNvPr>
          <p:cNvSpPr>
            <a:spLocks noGrp="1"/>
          </p:cNvSpPr>
          <p:nvPr>
            <p:ph type="sldNum" sz="quarter" idx="11"/>
          </p:nvPr>
        </p:nvSpPr>
        <p:spPr/>
        <p:txBody>
          <a:bodyPr/>
          <a:lstStyle/>
          <a:p>
            <a:fld id="{5EC1863C-CF81-F546-A0BD-020B630DE564}" type="slidenum">
              <a:rPr lang="en-US" smtClean="0"/>
              <a:t>‹#›</a:t>
            </a:fld>
            <a:endParaRPr lang="en-US"/>
          </a:p>
        </p:txBody>
      </p:sp>
      <p:sp>
        <p:nvSpPr>
          <p:cNvPr id="7" name="Rectangle 6">
            <a:extLst>
              <a:ext uri="{FF2B5EF4-FFF2-40B4-BE49-F238E27FC236}">
                <a16:creationId xmlns:a16="http://schemas.microsoft.com/office/drawing/2014/main" id="{2A9CD088-3E27-2A43-BF5D-9FA000C7AAF9}"/>
              </a:ext>
            </a:extLst>
          </p:cNvPr>
          <p:cNvSpPr/>
          <p:nvPr userDrawn="1"/>
        </p:nvSpPr>
        <p:spPr>
          <a:xfrm>
            <a:off x="0" y="0"/>
            <a:ext cx="329184"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hart Placeholder 7">
            <a:extLst>
              <a:ext uri="{FF2B5EF4-FFF2-40B4-BE49-F238E27FC236}">
                <a16:creationId xmlns:a16="http://schemas.microsoft.com/office/drawing/2014/main" id="{E25EE8B8-6927-0A44-8BE7-7088A196E5E8}"/>
              </a:ext>
            </a:extLst>
          </p:cNvPr>
          <p:cNvSpPr>
            <a:spLocks noGrp="1"/>
          </p:cNvSpPr>
          <p:nvPr>
            <p:ph type="chart" sz="quarter" idx="12"/>
          </p:nvPr>
        </p:nvSpPr>
        <p:spPr>
          <a:xfrm>
            <a:off x="1046922" y="1664668"/>
            <a:ext cx="10306878" cy="4393649"/>
          </a:xfrm>
          <a:prstGeom prst="rect">
            <a:avLst/>
          </a:prstGeom>
        </p:spPr>
        <p:txBody>
          <a:bodyPr/>
          <a:lstStyle/>
          <a:p>
            <a:endParaRPr lang="en-US" dirty="0"/>
          </a:p>
        </p:txBody>
      </p:sp>
      <p:sp>
        <p:nvSpPr>
          <p:cNvPr id="2" name="Title 1">
            <a:extLst>
              <a:ext uri="{FF2B5EF4-FFF2-40B4-BE49-F238E27FC236}">
                <a16:creationId xmlns:a16="http://schemas.microsoft.com/office/drawing/2014/main" id="{6763D619-5903-0F45-B615-1166F683F2B9}"/>
              </a:ext>
            </a:extLst>
          </p:cNvPr>
          <p:cNvSpPr>
            <a:spLocks noGrp="1"/>
          </p:cNvSpPr>
          <p:nvPr>
            <p:ph type="title"/>
          </p:nvPr>
        </p:nvSpPr>
        <p:spPr/>
        <p:txBody>
          <a:bodyPr>
            <a:normAutofit/>
          </a:bodyPr>
          <a:lstStyle>
            <a:lvl1pPr>
              <a:defRPr sz="4000" b="0"/>
            </a:lvl1pPr>
          </a:lstStyle>
          <a:p>
            <a:r>
              <a:rPr lang="en-GB" dirty="0"/>
              <a:t>Click to edit Master title style</a:t>
            </a:r>
            <a:endParaRPr lang="en-US" dirty="0"/>
          </a:p>
        </p:txBody>
      </p:sp>
    </p:spTree>
    <p:extLst>
      <p:ext uri="{BB962C8B-B14F-4D97-AF65-F5344CB8AC3E}">
        <p14:creationId xmlns:p14="http://schemas.microsoft.com/office/powerpoint/2010/main" val="1589447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OPC Timelin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F152C8D-F8DD-FF48-9E0B-AA8D77549AF9}"/>
              </a:ext>
            </a:extLst>
          </p:cNvPr>
          <p:cNvSpPr>
            <a:spLocks noGrp="1"/>
          </p:cNvSpPr>
          <p:nvPr>
            <p:ph type="ftr" sz="quarter" idx="10"/>
          </p:nvPr>
        </p:nvSpPr>
        <p:spPr/>
        <p:txBody>
          <a:bodyPr/>
          <a:lstStyle/>
          <a:p>
            <a:r>
              <a:rPr lang="en-US"/>
              <a:t>Independent Office for Police Conduct</a:t>
            </a:r>
            <a:endParaRPr lang="en-US" dirty="0"/>
          </a:p>
        </p:txBody>
      </p:sp>
      <p:sp>
        <p:nvSpPr>
          <p:cNvPr id="4" name="Slide Number Placeholder 3">
            <a:extLst>
              <a:ext uri="{FF2B5EF4-FFF2-40B4-BE49-F238E27FC236}">
                <a16:creationId xmlns:a16="http://schemas.microsoft.com/office/drawing/2014/main" id="{0149F886-DC47-A74C-A99A-116802BB94CD}"/>
              </a:ext>
            </a:extLst>
          </p:cNvPr>
          <p:cNvSpPr>
            <a:spLocks noGrp="1"/>
          </p:cNvSpPr>
          <p:nvPr>
            <p:ph type="sldNum" sz="quarter" idx="11"/>
          </p:nvPr>
        </p:nvSpPr>
        <p:spPr/>
        <p:txBody>
          <a:bodyPr/>
          <a:lstStyle/>
          <a:p>
            <a:fld id="{5EC1863C-CF81-F546-A0BD-020B630DE564}" type="slidenum">
              <a:rPr lang="en-US" smtClean="0"/>
              <a:t>‹#›</a:t>
            </a:fld>
            <a:endParaRPr lang="en-US"/>
          </a:p>
        </p:txBody>
      </p:sp>
      <p:sp>
        <p:nvSpPr>
          <p:cNvPr id="5" name="TextBox 4">
            <a:extLst>
              <a:ext uri="{FF2B5EF4-FFF2-40B4-BE49-F238E27FC236}">
                <a16:creationId xmlns:a16="http://schemas.microsoft.com/office/drawing/2014/main" id="{37C7674B-D335-0344-A5A8-95DD7053F7F3}"/>
              </a:ext>
            </a:extLst>
          </p:cNvPr>
          <p:cNvSpPr txBox="1"/>
          <p:nvPr userDrawn="1"/>
        </p:nvSpPr>
        <p:spPr>
          <a:xfrm>
            <a:off x="1062818" y="699195"/>
            <a:ext cx="6014049" cy="553998"/>
          </a:xfrm>
          <a:prstGeom prst="rect">
            <a:avLst/>
          </a:prstGeom>
          <a:noFill/>
        </p:spPr>
        <p:txBody>
          <a:bodyPr wrap="square" lIns="0" tIns="0" rIns="0" bIns="0" rtlCol="0">
            <a:spAutoFit/>
          </a:bodyPr>
          <a:lstStyle/>
          <a:p>
            <a:r>
              <a:rPr lang="en-US" sz="3600" b="1" dirty="0">
                <a:solidFill>
                  <a:srgbClr val="373A36"/>
                </a:solidFill>
                <a:latin typeface="Arial" panose="020B0604020202020204" pitchFamily="34" charset="0"/>
                <a:cs typeface="Arial" panose="020B0604020202020204" pitchFamily="34" charset="0"/>
              </a:rPr>
              <a:t>History of the IOPC</a:t>
            </a:r>
          </a:p>
        </p:txBody>
      </p:sp>
      <p:sp>
        <p:nvSpPr>
          <p:cNvPr id="6" name="Rectangle 5">
            <a:extLst>
              <a:ext uri="{FF2B5EF4-FFF2-40B4-BE49-F238E27FC236}">
                <a16:creationId xmlns:a16="http://schemas.microsoft.com/office/drawing/2014/main" id="{4C215E0F-2CB0-0A48-BEE0-C69B57782C26}"/>
              </a:ext>
            </a:extLst>
          </p:cNvPr>
          <p:cNvSpPr/>
          <p:nvPr userDrawn="1"/>
        </p:nvSpPr>
        <p:spPr>
          <a:xfrm>
            <a:off x="329184" y="3590086"/>
            <a:ext cx="11862816"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lumMod val="85000"/>
                  <a:lumOff val="15000"/>
                </a:schemeClr>
              </a:solidFill>
            </a:endParaRPr>
          </a:p>
        </p:txBody>
      </p:sp>
      <p:pic>
        <p:nvPicPr>
          <p:cNvPr id="7" name="Graphic 6">
            <a:extLst>
              <a:ext uri="{FF2B5EF4-FFF2-40B4-BE49-F238E27FC236}">
                <a16:creationId xmlns:a16="http://schemas.microsoft.com/office/drawing/2014/main" id="{CEE009D1-3A08-F34B-9ADA-96FD6C84DD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8758" y="3621836"/>
            <a:ext cx="1592681" cy="1825320"/>
          </a:xfrm>
          <a:prstGeom prst="rect">
            <a:avLst/>
          </a:prstGeom>
        </p:spPr>
      </p:pic>
      <p:pic>
        <p:nvPicPr>
          <p:cNvPr id="8" name="Graphic 7">
            <a:extLst>
              <a:ext uri="{FF2B5EF4-FFF2-40B4-BE49-F238E27FC236}">
                <a16:creationId xmlns:a16="http://schemas.microsoft.com/office/drawing/2014/main" id="{1E902CBD-34AC-3542-A909-3F545827E5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937485" y="2049769"/>
            <a:ext cx="1744175" cy="1563176"/>
          </a:xfrm>
          <a:prstGeom prst="rect">
            <a:avLst/>
          </a:prstGeom>
        </p:spPr>
      </p:pic>
      <p:pic>
        <p:nvPicPr>
          <p:cNvPr id="9" name="Graphic 8">
            <a:extLst>
              <a:ext uri="{FF2B5EF4-FFF2-40B4-BE49-F238E27FC236}">
                <a16:creationId xmlns:a16="http://schemas.microsoft.com/office/drawing/2014/main" id="{C90785E2-524B-C640-8073-CB6FF933B51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649999" y="3612944"/>
            <a:ext cx="1932691" cy="1771633"/>
          </a:xfrm>
          <a:prstGeom prst="rect">
            <a:avLst/>
          </a:prstGeom>
        </p:spPr>
      </p:pic>
      <p:pic>
        <p:nvPicPr>
          <p:cNvPr id="10" name="Graphic 9">
            <a:extLst>
              <a:ext uri="{FF2B5EF4-FFF2-40B4-BE49-F238E27FC236}">
                <a16:creationId xmlns:a16="http://schemas.microsoft.com/office/drawing/2014/main" id="{5ED87269-2A2B-8C4D-ABCC-C317E0A77AB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4114958" y="1877605"/>
            <a:ext cx="855633" cy="1727720"/>
          </a:xfrm>
          <a:prstGeom prst="rect">
            <a:avLst/>
          </a:prstGeom>
        </p:spPr>
      </p:pic>
      <p:pic>
        <p:nvPicPr>
          <p:cNvPr id="11" name="Graphic 10">
            <a:extLst>
              <a:ext uri="{FF2B5EF4-FFF2-40B4-BE49-F238E27FC236}">
                <a16:creationId xmlns:a16="http://schemas.microsoft.com/office/drawing/2014/main" id="{61EFD4F8-0E7C-3E4B-9F26-2CB0FF16B54D}"/>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207259" y="2072527"/>
            <a:ext cx="1608880" cy="1540417"/>
          </a:xfrm>
          <a:prstGeom prst="rect">
            <a:avLst/>
          </a:prstGeom>
        </p:spPr>
      </p:pic>
      <p:pic>
        <p:nvPicPr>
          <p:cNvPr id="12" name="Graphic 11">
            <a:extLst>
              <a:ext uri="{FF2B5EF4-FFF2-40B4-BE49-F238E27FC236}">
                <a16:creationId xmlns:a16="http://schemas.microsoft.com/office/drawing/2014/main" id="{DE6B422D-D50D-C04C-A0BF-5688602E04EF}"/>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400109" y="897954"/>
            <a:ext cx="1941629" cy="2714990"/>
          </a:xfrm>
          <a:prstGeom prst="rect">
            <a:avLst/>
          </a:prstGeom>
        </p:spPr>
      </p:pic>
      <p:pic>
        <p:nvPicPr>
          <p:cNvPr id="13" name="Picture 12">
            <a:extLst>
              <a:ext uri="{FF2B5EF4-FFF2-40B4-BE49-F238E27FC236}">
                <a16:creationId xmlns:a16="http://schemas.microsoft.com/office/drawing/2014/main" id="{DBAE2291-A663-0243-BB13-BE3006305980}"/>
              </a:ext>
            </a:extLst>
          </p:cNvPr>
          <p:cNvPicPr>
            <a:picLocks noChangeAspect="1"/>
          </p:cNvPicPr>
          <p:nvPr userDrawn="1"/>
        </p:nvPicPr>
        <p:blipFill>
          <a:blip r:embed="rId14"/>
          <a:stretch>
            <a:fillRect/>
          </a:stretch>
        </p:blipFill>
        <p:spPr>
          <a:xfrm>
            <a:off x="7052807" y="2102249"/>
            <a:ext cx="1646262" cy="1470326"/>
          </a:xfrm>
          <a:prstGeom prst="rect">
            <a:avLst/>
          </a:prstGeom>
        </p:spPr>
      </p:pic>
      <p:pic>
        <p:nvPicPr>
          <p:cNvPr id="14" name="Graphic 13">
            <a:extLst>
              <a:ext uri="{FF2B5EF4-FFF2-40B4-BE49-F238E27FC236}">
                <a16:creationId xmlns:a16="http://schemas.microsoft.com/office/drawing/2014/main" id="{5ADB2552-9339-4A44-9F7A-7A9E93294193}"/>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7571522" y="3611312"/>
            <a:ext cx="1771633" cy="1932691"/>
          </a:xfrm>
          <a:prstGeom prst="rect">
            <a:avLst/>
          </a:prstGeom>
        </p:spPr>
      </p:pic>
      <p:pic>
        <p:nvPicPr>
          <p:cNvPr id="15" name="Graphic 14">
            <a:extLst>
              <a:ext uri="{FF2B5EF4-FFF2-40B4-BE49-F238E27FC236}">
                <a16:creationId xmlns:a16="http://schemas.microsoft.com/office/drawing/2014/main" id="{4497FF17-4EAF-4244-B907-4E7E6A569AAA}"/>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0180659" y="3625657"/>
            <a:ext cx="1682157" cy="1879005"/>
          </a:xfrm>
          <a:prstGeom prst="rect">
            <a:avLst/>
          </a:prstGeom>
        </p:spPr>
      </p:pic>
      <p:sp>
        <p:nvSpPr>
          <p:cNvPr id="16" name="Rectangle 15">
            <a:extLst>
              <a:ext uri="{FF2B5EF4-FFF2-40B4-BE49-F238E27FC236}">
                <a16:creationId xmlns:a16="http://schemas.microsoft.com/office/drawing/2014/main" id="{15DD71DA-355F-624A-81E4-7DE84D50DCC9}"/>
              </a:ext>
            </a:extLst>
          </p:cNvPr>
          <p:cNvSpPr/>
          <p:nvPr userDrawn="1"/>
        </p:nvSpPr>
        <p:spPr>
          <a:xfrm>
            <a:off x="0" y="0"/>
            <a:ext cx="329184"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5875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26" presetClass="emph" presetSubtype="0" fill="hold" nodeType="withEffect">
                                  <p:stCondLst>
                                    <p:cond delay="0"/>
                                  </p:stCondLst>
                                  <p:childTnLst>
                                    <p:animEffect transition="out" filter="fade">
                                      <p:cBhvr>
                                        <p:cTn id="8" dur="500" tmFilter="0, 0; .2, .5; .8, .5; 1, 0"/>
                                        <p:tgtEl>
                                          <p:spTgt spid="7"/>
                                        </p:tgtEl>
                                      </p:cBhvr>
                                    </p:animEffect>
                                    <p:animScale>
                                      <p:cBhvr>
                                        <p:cTn id="9" dur="250" autoRev="1" fill="hold"/>
                                        <p:tgtEl>
                                          <p:spTgt spid="7"/>
                                        </p:tgtEl>
                                      </p:cBhvr>
                                      <p:by x="105000" y="105000"/>
                                    </p:animScale>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26" presetClass="emph" presetSubtype="0" fill="hold" nodeType="withEffect">
                                  <p:stCondLst>
                                    <p:cond delay="0"/>
                                  </p:stCondLst>
                                  <p:childTnLst>
                                    <p:animEffect transition="out" filter="fade">
                                      <p:cBhvr>
                                        <p:cTn id="15" dur="500" tmFilter="0, 0; .2, .5; .8, .5; 1, 0"/>
                                        <p:tgtEl>
                                          <p:spTgt spid="8"/>
                                        </p:tgtEl>
                                      </p:cBhvr>
                                    </p:animEffect>
                                    <p:animScale>
                                      <p:cBhvr>
                                        <p:cTn id="16" dur="250" autoRev="1" fill="hold"/>
                                        <p:tgtEl>
                                          <p:spTgt spid="8"/>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26" presetClass="emph" presetSubtype="0" fill="hold" nodeType="withEffect">
                                  <p:stCondLst>
                                    <p:cond delay="0"/>
                                  </p:stCondLst>
                                  <p:childTnLst>
                                    <p:animEffect transition="out" filter="fade">
                                      <p:cBhvr>
                                        <p:cTn id="22" dur="500" tmFilter="0, 0; .2, .5; .8, .5; 1, 0"/>
                                        <p:tgtEl>
                                          <p:spTgt spid="9"/>
                                        </p:tgtEl>
                                      </p:cBhvr>
                                    </p:animEffect>
                                    <p:animScale>
                                      <p:cBhvr>
                                        <p:cTn id="23" dur="250" autoRev="1" fill="hold"/>
                                        <p:tgtEl>
                                          <p:spTgt spid="9"/>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par>
                                <p:cTn id="28" presetID="26" presetClass="emph" presetSubtype="0" fill="hold" nodeType="withEffect">
                                  <p:stCondLst>
                                    <p:cond delay="0"/>
                                  </p:stCondLst>
                                  <p:childTnLst>
                                    <p:animEffect transition="out" filter="fade">
                                      <p:cBhvr>
                                        <p:cTn id="29" dur="500" tmFilter="0, 0; .2, .5; .8, .5; 1, 0"/>
                                        <p:tgtEl>
                                          <p:spTgt spid="10"/>
                                        </p:tgtEl>
                                      </p:cBhvr>
                                    </p:animEffect>
                                    <p:animScale>
                                      <p:cBhvr>
                                        <p:cTn id="30" dur="250" autoRev="1" fill="hold"/>
                                        <p:tgtEl>
                                          <p:spTgt spid="10"/>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26" presetClass="emph" presetSubtype="0" fill="hold" nodeType="withEffect">
                                  <p:stCondLst>
                                    <p:cond delay="0"/>
                                  </p:stCondLst>
                                  <p:childTnLst>
                                    <p:animEffect transition="out" filter="fade">
                                      <p:cBhvr>
                                        <p:cTn id="36" dur="500" tmFilter="0, 0; .2, .5; .8, .5; 1, 0"/>
                                        <p:tgtEl>
                                          <p:spTgt spid="11"/>
                                        </p:tgtEl>
                                      </p:cBhvr>
                                    </p:animEffect>
                                    <p:animScale>
                                      <p:cBhvr>
                                        <p:cTn id="37" dur="250" autoRev="1" fill="hold"/>
                                        <p:tgtEl>
                                          <p:spTgt spid="11"/>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par>
                                <p:cTn id="42" presetID="26" presetClass="emph" presetSubtype="0" fill="hold" nodeType="withEffect">
                                  <p:stCondLst>
                                    <p:cond delay="0"/>
                                  </p:stCondLst>
                                  <p:childTnLst>
                                    <p:animEffect transition="out" filter="fade">
                                      <p:cBhvr>
                                        <p:cTn id="43" dur="500" tmFilter="0, 0; .2, .5; .8, .5; 1, 0"/>
                                        <p:tgtEl>
                                          <p:spTgt spid="12"/>
                                        </p:tgtEl>
                                      </p:cBhvr>
                                    </p:animEffect>
                                    <p:animScale>
                                      <p:cBhvr>
                                        <p:cTn id="44" dur="250" autoRev="1" fill="hold"/>
                                        <p:tgtEl>
                                          <p:spTgt spid="12"/>
                                        </p:tgtEl>
                                      </p:cBhvr>
                                      <p:by x="105000" y="105000"/>
                                    </p:animScale>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26" presetClass="emph" presetSubtype="0" fill="hold" nodeType="with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childTnLst>
                                </p:cTn>
                              </p:par>
                              <p:par>
                                <p:cTn id="56" presetID="26" presetClass="emph" presetSubtype="0" fill="hold" nodeType="withEffect">
                                  <p:stCondLst>
                                    <p:cond delay="0"/>
                                  </p:stCondLst>
                                  <p:childTnLst>
                                    <p:animEffect transition="out" filter="fade">
                                      <p:cBhvr>
                                        <p:cTn id="57" dur="500" tmFilter="0, 0; .2, .5; .8, .5; 1, 0"/>
                                        <p:tgtEl>
                                          <p:spTgt spid="14"/>
                                        </p:tgtEl>
                                      </p:cBhvr>
                                    </p:animEffect>
                                    <p:animScale>
                                      <p:cBhvr>
                                        <p:cTn id="58" dur="250" autoRev="1" fill="hold"/>
                                        <p:tgtEl>
                                          <p:spTgt spid="14"/>
                                        </p:tgtEl>
                                      </p:cBhvr>
                                      <p:by x="105000" y="105000"/>
                                    </p:animScale>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par>
                                <p:cTn id="63" presetID="26" presetClass="emph" presetSubtype="0" fill="hold" nodeType="withEffect">
                                  <p:stCondLst>
                                    <p:cond delay="0"/>
                                  </p:stCondLst>
                                  <p:childTnLst>
                                    <p:animEffect transition="out" filter="fade">
                                      <p:cBhvr>
                                        <p:cTn id="64" dur="500" tmFilter="0, 0; .2, .5; .8, .5; 1, 0"/>
                                        <p:tgtEl>
                                          <p:spTgt spid="15"/>
                                        </p:tgtEl>
                                      </p:cBhvr>
                                    </p:animEffect>
                                    <p:animScale>
                                      <p:cBhvr>
                                        <p:cTn id="65"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OPC plain shee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F152C8D-F8DD-FF48-9E0B-AA8D77549AF9}"/>
              </a:ext>
            </a:extLst>
          </p:cNvPr>
          <p:cNvSpPr>
            <a:spLocks noGrp="1"/>
          </p:cNvSpPr>
          <p:nvPr>
            <p:ph type="ftr" sz="quarter" idx="10"/>
          </p:nvPr>
        </p:nvSpPr>
        <p:spPr/>
        <p:txBody>
          <a:bodyPr/>
          <a:lstStyle/>
          <a:p>
            <a:r>
              <a:rPr lang="en-US"/>
              <a:t>Independent Office for Police Conduct</a:t>
            </a:r>
            <a:endParaRPr lang="en-US" dirty="0"/>
          </a:p>
        </p:txBody>
      </p:sp>
      <p:sp>
        <p:nvSpPr>
          <p:cNvPr id="4" name="Slide Number Placeholder 3">
            <a:extLst>
              <a:ext uri="{FF2B5EF4-FFF2-40B4-BE49-F238E27FC236}">
                <a16:creationId xmlns:a16="http://schemas.microsoft.com/office/drawing/2014/main" id="{0149F886-DC47-A74C-A99A-116802BB94CD}"/>
              </a:ext>
            </a:extLst>
          </p:cNvPr>
          <p:cNvSpPr>
            <a:spLocks noGrp="1"/>
          </p:cNvSpPr>
          <p:nvPr>
            <p:ph type="sldNum" sz="quarter" idx="11"/>
          </p:nvPr>
        </p:nvSpPr>
        <p:spPr/>
        <p:txBody>
          <a:bodyPr/>
          <a:lstStyle/>
          <a:p>
            <a:fld id="{5EC1863C-CF81-F546-A0BD-020B630DE564}" type="slidenum">
              <a:rPr lang="en-US" smtClean="0"/>
              <a:t>‹#›</a:t>
            </a:fld>
            <a:endParaRPr lang="en-US"/>
          </a:p>
        </p:txBody>
      </p:sp>
      <p:sp>
        <p:nvSpPr>
          <p:cNvPr id="16" name="Rectangle 15">
            <a:extLst>
              <a:ext uri="{FF2B5EF4-FFF2-40B4-BE49-F238E27FC236}">
                <a16:creationId xmlns:a16="http://schemas.microsoft.com/office/drawing/2014/main" id="{15DD71DA-355F-624A-81E4-7DE84D50DCC9}"/>
              </a:ext>
            </a:extLst>
          </p:cNvPr>
          <p:cNvSpPr/>
          <p:nvPr userDrawn="1"/>
        </p:nvSpPr>
        <p:spPr>
          <a:xfrm>
            <a:off x="0" y="0"/>
            <a:ext cx="329184"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8979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3009FF5-F9A3-EF47-B3F8-96CB3D4DCDB7}"/>
              </a:ext>
            </a:extLst>
          </p:cNvPr>
          <p:cNvSpPr/>
          <p:nvPr userDrawn="1"/>
        </p:nvSpPr>
        <p:spPr>
          <a:xfrm>
            <a:off x="297712" y="1112363"/>
            <a:ext cx="11610753" cy="54266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81773E8C-E4B6-A74F-B419-BD8256B50C33}"/>
              </a:ext>
            </a:extLst>
          </p:cNvPr>
          <p:cNvSpPr/>
          <p:nvPr userDrawn="1"/>
        </p:nvSpPr>
        <p:spPr>
          <a:xfrm rot="13471063">
            <a:off x="-1461801" y="2461176"/>
            <a:ext cx="3479502" cy="347950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3" name="Text Placeholder 2">
            <a:extLst>
              <a:ext uri="{FF2B5EF4-FFF2-40B4-BE49-F238E27FC236}">
                <a16:creationId xmlns:a16="http://schemas.microsoft.com/office/drawing/2014/main" id="{59675BE5-61CF-4326-96AF-293D1028B112}"/>
              </a:ext>
            </a:extLst>
          </p:cNvPr>
          <p:cNvSpPr>
            <a:spLocks noGrp="1"/>
          </p:cNvSpPr>
          <p:nvPr>
            <p:ph type="body" sz="quarter" idx="10" hasCustomPrompt="1"/>
          </p:nvPr>
        </p:nvSpPr>
        <p:spPr>
          <a:xfrm>
            <a:off x="3260134" y="3912795"/>
            <a:ext cx="3217862" cy="576263"/>
          </a:xfrm>
        </p:spPr>
        <p:txBody>
          <a:bodyPr>
            <a:normAutofit/>
          </a:bodyPr>
          <a:lstStyle>
            <a:lvl1pPr>
              <a:defRPr sz="3600" b="1"/>
            </a:lvl1pPr>
          </a:lstStyle>
          <a:p>
            <a:pPr lvl="0"/>
            <a:r>
              <a:rPr lang="en-US" dirty="0"/>
              <a:t>Thank you</a:t>
            </a:r>
          </a:p>
        </p:txBody>
      </p:sp>
      <p:pic>
        <p:nvPicPr>
          <p:cNvPr id="8" name="Picture 7">
            <a:extLst>
              <a:ext uri="{FF2B5EF4-FFF2-40B4-BE49-F238E27FC236}">
                <a16:creationId xmlns:a16="http://schemas.microsoft.com/office/drawing/2014/main" id="{B0D76F13-BD44-2D4C-BCF0-F46D08B4826B}"/>
              </a:ext>
            </a:extLst>
          </p:cNvPr>
          <p:cNvPicPr>
            <a:picLocks noChangeAspect="1"/>
          </p:cNvPicPr>
          <p:nvPr userDrawn="1"/>
        </p:nvPicPr>
        <p:blipFill>
          <a:blip r:embed="rId2"/>
          <a:stretch>
            <a:fillRect/>
          </a:stretch>
        </p:blipFill>
        <p:spPr>
          <a:xfrm>
            <a:off x="9700181" y="338451"/>
            <a:ext cx="2194106" cy="442756"/>
          </a:xfrm>
          <a:prstGeom prst="rect">
            <a:avLst/>
          </a:prstGeom>
        </p:spPr>
      </p:pic>
      <p:sp>
        <p:nvSpPr>
          <p:cNvPr id="10" name="Title 3">
            <a:extLst>
              <a:ext uri="{FF2B5EF4-FFF2-40B4-BE49-F238E27FC236}">
                <a16:creationId xmlns:a16="http://schemas.microsoft.com/office/drawing/2014/main" id="{6F02AE6E-6E99-D14E-AC4B-A3EEE20790D2}"/>
              </a:ext>
            </a:extLst>
          </p:cNvPr>
          <p:cNvSpPr txBox="1">
            <a:spLocks/>
          </p:cNvSpPr>
          <p:nvPr userDrawn="1"/>
        </p:nvSpPr>
        <p:spPr>
          <a:xfrm>
            <a:off x="9700181" y="5042452"/>
            <a:ext cx="1994862" cy="128546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620"/>
              </a:lnSpc>
            </a:pPr>
            <a:r>
              <a:rPr lang="en-US" sz="1400" b="1" dirty="0" err="1">
                <a:solidFill>
                  <a:srgbClr val="373A36"/>
                </a:solidFill>
              </a:rPr>
              <a:t>policeconduct.gov.uk</a:t>
            </a:r>
            <a:endParaRPr lang="en-US" sz="1400" b="1" dirty="0">
              <a:solidFill>
                <a:srgbClr val="373A36"/>
              </a:solidFill>
            </a:endParaRPr>
          </a:p>
          <a:p>
            <a:pPr>
              <a:lnSpc>
                <a:spcPts val="2620"/>
              </a:lnSpc>
            </a:pPr>
            <a:r>
              <a:rPr lang="en-US" sz="1400" b="1" dirty="0">
                <a:solidFill>
                  <a:srgbClr val="373A36"/>
                </a:solidFill>
              </a:rPr>
              <a:t>@</a:t>
            </a:r>
            <a:r>
              <a:rPr lang="en-US" sz="1400" b="1" dirty="0" err="1">
                <a:solidFill>
                  <a:srgbClr val="373A36"/>
                </a:solidFill>
              </a:rPr>
              <a:t>policeconduct</a:t>
            </a:r>
            <a:endParaRPr lang="en-US" sz="1400" b="1" dirty="0">
              <a:solidFill>
                <a:srgbClr val="373A36"/>
              </a:solidFill>
            </a:endParaRPr>
          </a:p>
          <a:p>
            <a:pPr>
              <a:lnSpc>
                <a:spcPts val="2620"/>
              </a:lnSpc>
            </a:pPr>
            <a:r>
              <a:rPr lang="en-US" sz="1400" b="1" dirty="0">
                <a:solidFill>
                  <a:srgbClr val="373A36"/>
                </a:solidFill>
              </a:rPr>
              <a:t>@</a:t>
            </a:r>
            <a:r>
              <a:rPr lang="en-US" sz="1400" b="1" dirty="0" err="1">
                <a:solidFill>
                  <a:srgbClr val="373A36"/>
                </a:solidFill>
              </a:rPr>
              <a:t>IOPC_Help</a:t>
            </a:r>
            <a:endParaRPr lang="en-US" sz="1400" b="1" dirty="0">
              <a:solidFill>
                <a:srgbClr val="373A36"/>
              </a:solidFill>
            </a:endParaRPr>
          </a:p>
          <a:p>
            <a:pPr>
              <a:lnSpc>
                <a:spcPts val="2620"/>
              </a:lnSpc>
            </a:pPr>
            <a:r>
              <a:rPr lang="en-US" sz="1400" b="1" dirty="0">
                <a:solidFill>
                  <a:srgbClr val="373A36"/>
                </a:solidFill>
              </a:rPr>
              <a:t>0300 020 0096</a:t>
            </a:r>
          </a:p>
        </p:txBody>
      </p:sp>
    </p:spTree>
    <p:extLst>
      <p:ext uri="{BB962C8B-B14F-4D97-AF65-F5344CB8AC3E}">
        <p14:creationId xmlns:p14="http://schemas.microsoft.com/office/powerpoint/2010/main" val="3387185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046922" y="6526696"/>
            <a:ext cx="3906078" cy="329231"/>
          </a:xfrm>
          <a:prstGeom prst="rect">
            <a:avLst/>
          </a:prstGeom>
        </p:spPr>
        <p:txBody>
          <a:bodyPr vert="horz" lIns="0" tIns="45720" rIns="91440" bIns="45720" rtlCol="0" anchor="ctr"/>
          <a:lstStyle>
            <a:lvl1pPr algn="l">
              <a:defRPr sz="1000">
                <a:solidFill>
                  <a:schemeClr val="bg1">
                    <a:lumMod val="75000"/>
                  </a:schemeClr>
                </a:solidFill>
              </a:defRPr>
            </a:lvl1pPr>
          </a:lstStyle>
          <a:p>
            <a:r>
              <a:rPr lang="en-US" dirty="0"/>
              <a:t>Independent Office for Police Conduct</a:t>
            </a:r>
          </a:p>
        </p:txBody>
      </p:sp>
      <p:sp>
        <p:nvSpPr>
          <p:cNvPr id="6" name="Slide Number Placeholder 5"/>
          <p:cNvSpPr>
            <a:spLocks noGrp="1"/>
          </p:cNvSpPr>
          <p:nvPr>
            <p:ph type="sldNum" sz="quarter" idx="4"/>
          </p:nvPr>
        </p:nvSpPr>
        <p:spPr>
          <a:xfrm>
            <a:off x="9180444" y="6526696"/>
            <a:ext cx="2507973" cy="329231"/>
          </a:xfrm>
          <a:prstGeom prst="rect">
            <a:avLst/>
          </a:prstGeom>
        </p:spPr>
        <p:txBody>
          <a:bodyPr vert="horz" lIns="91440" tIns="45720" rIns="91440" bIns="45720" rtlCol="0" anchor="ctr"/>
          <a:lstStyle>
            <a:lvl1pPr algn="r">
              <a:defRPr sz="1200">
                <a:solidFill>
                  <a:schemeClr val="tx1">
                    <a:tint val="75000"/>
                  </a:schemeClr>
                </a:solidFill>
              </a:defRPr>
            </a:lvl1pPr>
          </a:lstStyle>
          <a:p>
            <a:fld id="{5EC1863C-CF81-F546-A0BD-020B630DE564}" type="slidenum">
              <a:rPr lang="en-US" smtClean="0"/>
              <a:t>‹#›</a:t>
            </a:fld>
            <a:endParaRPr lang="en-US"/>
          </a:p>
        </p:txBody>
      </p:sp>
      <p:sp>
        <p:nvSpPr>
          <p:cNvPr id="2" name="Text Placeholder 1">
            <a:extLst>
              <a:ext uri="{FF2B5EF4-FFF2-40B4-BE49-F238E27FC236}">
                <a16:creationId xmlns:a16="http://schemas.microsoft.com/office/drawing/2014/main" id="{21EFAB4A-110E-6940-9A52-DCB6A61510AC}"/>
              </a:ext>
            </a:extLst>
          </p:cNvPr>
          <p:cNvSpPr>
            <a:spLocks noGrp="1"/>
          </p:cNvSpPr>
          <p:nvPr>
            <p:ph type="body" idx="1"/>
          </p:nvPr>
        </p:nvSpPr>
        <p:spPr>
          <a:xfrm>
            <a:off x="1046922" y="1825625"/>
            <a:ext cx="10515600" cy="4351338"/>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p:txBody>
      </p:sp>
      <p:sp>
        <p:nvSpPr>
          <p:cNvPr id="3" name="Title Placeholder 2">
            <a:extLst>
              <a:ext uri="{FF2B5EF4-FFF2-40B4-BE49-F238E27FC236}">
                <a16:creationId xmlns:a16="http://schemas.microsoft.com/office/drawing/2014/main" id="{5DAA0B7E-94AE-FD4E-9DE5-491EEE8A767E}"/>
              </a:ext>
            </a:extLst>
          </p:cNvPr>
          <p:cNvSpPr>
            <a:spLocks noGrp="1"/>
          </p:cNvSpPr>
          <p:nvPr>
            <p:ph type="title"/>
          </p:nvPr>
        </p:nvSpPr>
        <p:spPr>
          <a:xfrm>
            <a:off x="1046922" y="681036"/>
            <a:ext cx="10306878" cy="856215"/>
          </a:xfrm>
          <a:prstGeom prst="rect">
            <a:avLst/>
          </a:prstGeom>
        </p:spPr>
        <p:txBody>
          <a:bodyPr vert="horz" lIns="0" tIns="0" rIns="0" bIns="0" rtlCol="0" anchor="t" anchorCtr="0">
            <a:normAutofit/>
          </a:bodyPr>
          <a:lstStyle/>
          <a:p>
            <a:r>
              <a:rPr lang="en-GB" dirty="0"/>
              <a:t>Click to edit Master title style</a:t>
            </a:r>
            <a:endParaRPr lang="en-US" dirty="0"/>
          </a:p>
        </p:txBody>
      </p:sp>
    </p:spTree>
    <p:extLst>
      <p:ext uri="{BB962C8B-B14F-4D97-AF65-F5344CB8AC3E}">
        <p14:creationId xmlns:p14="http://schemas.microsoft.com/office/powerpoint/2010/main" val="116578629"/>
      </p:ext>
    </p:extLst>
  </p:cSld>
  <p:clrMap bg1="lt1" tx1="dk1" bg2="lt2" tx2="dk2" accent1="accent1" accent2="accent2" accent3="accent3" accent4="accent4" accent5="accent5" accent6="accent6" hlink="hlink" folHlink="folHlink"/>
  <p:sldLayoutIdLst>
    <p:sldLayoutId id="2147483721" r:id="rId1"/>
    <p:sldLayoutId id="2147483746" r:id="rId2"/>
    <p:sldLayoutId id="2147483724" r:id="rId3"/>
    <p:sldLayoutId id="2147483727" r:id="rId4"/>
    <p:sldLayoutId id="2147483732" r:id="rId5"/>
    <p:sldLayoutId id="2147483728" r:id="rId6"/>
    <p:sldLayoutId id="2147483730" r:id="rId7"/>
    <p:sldLayoutId id="2147483747" r:id="rId8"/>
    <p:sldLayoutId id="2147483745" r:id="rId9"/>
  </p:sldLayoutIdLst>
  <p:hf hdr="0" dt="0"/>
  <p:txStyles>
    <p:titleStyle>
      <a:lvl1pPr algn="l" defTabSz="914400" rtl="0" eaLnBrk="1" latinLnBrk="0" hangingPunct="1">
        <a:lnSpc>
          <a:spcPct val="90000"/>
        </a:lnSpc>
        <a:spcBef>
          <a:spcPct val="0"/>
        </a:spcBef>
        <a:buNone/>
        <a:defRPr sz="3000" b="1" i="0" kern="1200" baseline="0">
          <a:solidFill>
            <a:srgbClr val="373A36"/>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ts val="2800"/>
        </a:lnSpc>
        <a:spcBef>
          <a:spcPts val="1000"/>
        </a:spcBef>
        <a:spcAft>
          <a:spcPts val="1200"/>
        </a:spcAft>
        <a:buFont typeface="Arial" panose="020B0604020202020204" pitchFamily="34" charset="0"/>
        <a:buNone/>
        <a:defRPr sz="2000" b="0" kern="1200" baseline="0">
          <a:solidFill>
            <a:srgbClr val="373A36"/>
          </a:solidFill>
          <a:latin typeface="Arial" panose="020B0604020202020204" pitchFamily="34" charset="0"/>
          <a:ea typeface="+mn-ea"/>
          <a:cs typeface="+mn-cs"/>
        </a:defRPr>
      </a:lvl1pPr>
      <a:lvl2pPr marL="457200" indent="0" algn="l" defTabSz="914400" rtl="0" eaLnBrk="1" latinLnBrk="0" hangingPunct="1">
        <a:lnSpc>
          <a:spcPts val="2400"/>
        </a:lnSpc>
        <a:spcBef>
          <a:spcPts val="500"/>
        </a:spcBef>
        <a:spcAft>
          <a:spcPts val="1200"/>
        </a:spcAft>
        <a:buFont typeface="Arial" panose="020B0604020202020204" pitchFamily="34" charset="0"/>
        <a:buNone/>
        <a:defRPr sz="1800" kern="1200" baseline="0">
          <a:solidFill>
            <a:srgbClr val="373A36"/>
          </a:solidFill>
          <a:latin typeface="Arial" panose="020B0604020202020204" pitchFamily="34" charset="0"/>
          <a:ea typeface="+mn-ea"/>
          <a:cs typeface="+mn-cs"/>
        </a:defRPr>
      </a:lvl2pPr>
      <a:lvl3pPr marL="914400" indent="0" algn="l" defTabSz="914400" rtl="0" eaLnBrk="1" latinLnBrk="0" hangingPunct="1">
        <a:lnSpc>
          <a:spcPts val="1680"/>
        </a:lnSpc>
        <a:spcBef>
          <a:spcPts val="500"/>
        </a:spcBef>
        <a:spcAft>
          <a:spcPts val="600"/>
        </a:spcAft>
        <a:buFont typeface="Arial" panose="020B0604020202020204" pitchFamily="34" charset="0"/>
        <a:buNone/>
        <a:defRPr sz="1400" kern="1200" baseline="0">
          <a:solidFill>
            <a:srgbClr val="373A36"/>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900" kern="1200" baseline="0">
          <a:solidFill>
            <a:srgbClr val="787676"/>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research@policeconduct.gov.uk" TargetMode="External"/><Relationship Id="rId2" Type="http://schemas.openxmlformats.org/officeDocument/2006/relationships/hyperlink" Target="mailto:content_design_team@policeconduct.gov.uk" TargetMode="Externa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hyperlink" Target="mailto:enquiries@policeconduct.gov.uk" TargetMode="External"/><Relationship Id="rId4" Type="http://schemas.openxmlformats.org/officeDocument/2006/relationships/hyperlink" Target="http://www.policeconduct.gov.uk/"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6A80E5-3DD1-4AB0-8121-97FA4A4F6CD3}"/>
              </a:ext>
            </a:extLst>
          </p:cNvPr>
          <p:cNvSpPr>
            <a:spLocks noGrp="1"/>
          </p:cNvSpPr>
          <p:nvPr>
            <p:ph type="body" sz="quarter" idx="10"/>
          </p:nvPr>
        </p:nvSpPr>
        <p:spPr>
          <a:xfrm>
            <a:off x="3260758" y="4534717"/>
            <a:ext cx="4958861" cy="567869"/>
          </a:xfrm>
        </p:spPr>
        <p:txBody>
          <a:bodyPr/>
          <a:lstStyle/>
          <a:p>
            <a:r>
              <a:rPr lang="en-US" dirty="0"/>
              <a:t>Report summary</a:t>
            </a:r>
            <a:endParaRPr lang="en-GB" dirty="0"/>
          </a:p>
        </p:txBody>
      </p:sp>
      <p:sp>
        <p:nvSpPr>
          <p:cNvPr id="3" name="Text Placeholder 2">
            <a:extLst>
              <a:ext uri="{FF2B5EF4-FFF2-40B4-BE49-F238E27FC236}">
                <a16:creationId xmlns:a16="http://schemas.microsoft.com/office/drawing/2014/main" id="{123BD27A-3BDE-4023-80D9-2BF062E62313}"/>
              </a:ext>
            </a:extLst>
          </p:cNvPr>
          <p:cNvSpPr>
            <a:spLocks noGrp="1"/>
          </p:cNvSpPr>
          <p:nvPr>
            <p:ph type="body" sz="quarter" idx="11"/>
          </p:nvPr>
        </p:nvSpPr>
        <p:spPr>
          <a:xfrm>
            <a:off x="3260757" y="5147491"/>
            <a:ext cx="4958861" cy="496675"/>
          </a:xfrm>
        </p:spPr>
        <p:txBody>
          <a:bodyPr/>
          <a:lstStyle/>
          <a:p>
            <a:r>
              <a:rPr lang="en-US" dirty="0"/>
              <a:t>28 July 2023</a:t>
            </a:r>
            <a:endParaRPr lang="en-GB" dirty="0"/>
          </a:p>
        </p:txBody>
      </p:sp>
      <p:sp>
        <p:nvSpPr>
          <p:cNvPr id="4" name="Text Placeholder 3">
            <a:extLst>
              <a:ext uri="{FF2B5EF4-FFF2-40B4-BE49-F238E27FC236}">
                <a16:creationId xmlns:a16="http://schemas.microsoft.com/office/drawing/2014/main" id="{1267AA72-E831-4A05-943E-1EDB80E40A64}"/>
              </a:ext>
            </a:extLst>
          </p:cNvPr>
          <p:cNvSpPr>
            <a:spLocks noGrp="1"/>
          </p:cNvSpPr>
          <p:nvPr>
            <p:ph type="body" sz="quarter" idx="12"/>
          </p:nvPr>
        </p:nvSpPr>
        <p:spPr>
          <a:xfrm>
            <a:off x="3260757" y="2782839"/>
            <a:ext cx="8259840" cy="1477328"/>
          </a:xfrm>
        </p:spPr>
        <p:txBody>
          <a:bodyPr/>
          <a:lstStyle/>
          <a:p>
            <a:pPr>
              <a:lnSpc>
                <a:spcPct val="100000"/>
              </a:lnSpc>
            </a:pPr>
            <a:r>
              <a:rPr lang="en-US" sz="3200" dirty="0"/>
              <a:t>Annual deaths during</a:t>
            </a:r>
            <a:br>
              <a:rPr lang="en-US" sz="3200" dirty="0"/>
            </a:br>
            <a:r>
              <a:rPr lang="en-US" sz="3200" dirty="0"/>
              <a:t>or following police contact:</a:t>
            </a:r>
            <a:br>
              <a:rPr lang="en-US" sz="3200" dirty="0"/>
            </a:br>
            <a:r>
              <a:rPr lang="en-US" sz="3200" dirty="0"/>
              <a:t>Statistics for England and Wales 2022/23</a:t>
            </a:r>
            <a:endParaRPr lang="en-GB" sz="3200" dirty="0"/>
          </a:p>
        </p:txBody>
      </p:sp>
    </p:spTree>
    <p:extLst>
      <p:ext uri="{BB962C8B-B14F-4D97-AF65-F5344CB8AC3E}">
        <p14:creationId xmlns:p14="http://schemas.microsoft.com/office/powerpoint/2010/main" val="2911923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921CA90-71E3-078C-420B-27566684654F}"/>
              </a:ext>
            </a:extLst>
          </p:cNvPr>
          <p:cNvSpPr>
            <a:spLocks noGrp="1"/>
          </p:cNvSpPr>
          <p:nvPr>
            <p:ph type="ftr" sz="quarter" idx="10"/>
          </p:nvPr>
        </p:nvSpPr>
        <p:spPr/>
        <p:txBody>
          <a:bodyPr/>
          <a:lstStyle/>
          <a:p>
            <a:r>
              <a:rPr lang="en-US"/>
              <a:t>Independent Office for Police Conduct</a:t>
            </a:r>
            <a:endParaRPr lang="en-US" dirty="0"/>
          </a:p>
        </p:txBody>
      </p:sp>
      <p:sp>
        <p:nvSpPr>
          <p:cNvPr id="3" name="Slide Number Placeholder 2">
            <a:extLst>
              <a:ext uri="{FF2B5EF4-FFF2-40B4-BE49-F238E27FC236}">
                <a16:creationId xmlns:a16="http://schemas.microsoft.com/office/drawing/2014/main" id="{4F065D42-DC48-D99F-08BD-B979AD2FD8AC}"/>
              </a:ext>
            </a:extLst>
          </p:cNvPr>
          <p:cNvSpPr>
            <a:spLocks noGrp="1"/>
          </p:cNvSpPr>
          <p:nvPr>
            <p:ph type="sldNum" sz="quarter" idx="11"/>
          </p:nvPr>
        </p:nvSpPr>
        <p:spPr/>
        <p:txBody>
          <a:bodyPr/>
          <a:lstStyle/>
          <a:p>
            <a:fld id="{5EC1863C-CF81-F546-A0BD-020B630DE564}" type="slidenum">
              <a:rPr lang="en-US" smtClean="0"/>
              <a:t>10</a:t>
            </a:fld>
            <a:endParaRPr lang="en-US"/>
          </a:p>
        </p:txBody>
      </p:sp>
      <p:sp>
        <p:nvSpPr>
          <p:cNvPr id="4" name="Text Placeholder 3">
            <a:extLst>
              <a:ext uri="{FF2B5EF4-FFF2-40B4-BE49-F238E27FC236}">
                <a16:creationId xmlns:a16="http://schemas.microsoft.com/office/drawing/2014/main" id="{4A973A72-713E-E766-256A-D9D26B779839}"/>
              </a:ext>
            </a:extLst>
          </p:cNvPr>
          <p:cNvSpPr>
            <a:spLocks noGrp="1"/>
          </p:cNvSpPr>
          <p:nvPr>
            <p:ph type="body" sz="quarter" idx="12"/>
          </p:nvPr>
        </p:nvSpPr>
        <p:spPr>
          <a:xfrm>
            <a:off x="1199320" y="1371600"/>
            <a:ext cx="9684990" cy="5062330"/>
          </a:xfrm>
        </p:spPr>
        <p:txBody>
          <a:bodyPr>
            <a:normAutofit/>
          </a:bodyPr>
          <a:lstStyle/>
          <a:p>
            <a:r>
              <a:rPr lang="en-GB" sz="2200" i="1" dirty="0">
                <a:latin typeface="Arial" panose="020B0604020202020204" pitchFamily="34" charset="0"/>
                <a:cs typeface="Arial" panose="020B0604020202020204" pitchFamily="34" charset="0"/>
              </a:rPr>
              <a:t>Shootings</a:t>
            </a:r>
          </a:p>
          <a:p>
            <a:pPr marL="342900" indent="-342900">
              <a:lnSpc>
                <a:spcPct val="115000"/>
              </a:lnSpc>
              <a:spcAft>
                <a:spcPts val="600"/>
              </a:spcAft>
              <a:buClr>
                <a:srgbClr val="F0B323"/>
              </a:buClr>
              <a:buSzPct val="100000"/>
              <a:buFont typeface="Symbol" panose="05050102010706020507" pitchFamily="18" charset="2"/>
              <a:buChar char=""/>
            </a:pPr>
            <a:r>
              <a:rPr lang="en-GB" sz="2200" dirty="0"/>
              <a:t>This year there were three fatal shootings. One of the deceased was Black. All three incidents were subject to independent investigation, one of which is ongoing.</a:t>
            </a:r>
          </a:p>
          <a:p>
            <a:pPr marL="342900" indent="-342900">
              <a:lnSpc>
                <a:spcPct val="115000"/>
              </a:lnSpc>
              <a:spcAft>
                <a:spcPts val="600"/>
              </a:spcAft>
              <a:buClr>
                <a:srgbClr val="F0B323"/>
              </a:buClr>
              <a:buSzPct val="100000"/>
              <a:buFont typeface="Symbol" panose="05050102010706020507" pitchFamily="18" charset="2"/>
              <a:buChar char=""/>
            </a:pPr>
            <a:r>
              <a:rPr lang="en-GB" sz="2200" dirty="0"/>
              <a:t>This is up slightly from the two shootings in 2021/22, but in line with the average figure recorded since 2004/05.</a:t>
            </a:r>
            <a:endParaRPr lang="en-US" sz="2200" dirty="0"/>
          </a:p>
        </p:txBody>
      </p:sp>
      <p:sp>
        <p:nvSpPr>
          <p:cNvPr id="5" name="Text Placeholder 4">
            <a:extLst>
              <a:ext uri="{FF2B5EF4-FFF2-40B4-BE49-F238E27FC236}">
                <a16:creationId xmlns:a16="http://schemas.microsoft.com/office/drawing/2014/main" id="{0A46DEAA-B23A-EB49-07A0-9B7A2FDF5642}"/>
              </a:ext>
            </a:extLst>
          </p:cNvPr>
          <p:cNvSpPr>
            <a:spLocks noGrp="1"/>
          </p:cNvSpPr>
          <p:nvPr>
            <p:ph type="body" sz="quarter" idx="13"/>
          </p:nvPr>
        </p:nvSpPr>
        <p:spPr/>
        <p:txBody>
          <a:bodyPr/>
          <a:lstStyle/>
          <a:p>
            <a:r>
              <a:rPr lang="en-US" dirty="0"/>
              <a:t>Key findings</a:t>
            </a:r>
          </a:p>
        </p:txBody>
      </p:sp>
    </p:spTree>
    <p:extLst>
      <p:ext uri="{BB962C8B-B14F-4D97-AF65-F5344CB8AC3E}">
        <p14:creationId xmlns:p14="http://schemas.microsoft.com/office/powerpoint/2010/main" val="3229455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AFDD5E0-B6CF-8E4A-6C12-4792B18ECADB}"/>
              </a:ext>
            </a:extLst>
          </p:cNvPr>
          <p:cNvSpPr>
            <a:spLocks noGrp="1"/>
          </p:cNvSpPr>
          <p:nvPr>
            <p:ph type="ftr" sz="quarter" idx="10"/>
          </p:nvPr>
        </p:nvSpPr>
        <p:spPr/>
        <p:txBody>
          <a:bodyPr/>
          <a:lstStyle/>
          <a:p>
            <a:r>
              <a:rPr lang="en-US"/>
              <a:t>Independent Office for Police Conduct</a:t>
            </a:r>
            <a:endParaRPr lang="en-US" dirty="0"/>
          </a:p>
        </p:txBody>
      </p:sp>
      <p:sp>
        <p:nvSpPr>
          <p:cNvPr id="3" name="Slide Number Placeholder 2">
            <a:extLst>
              <a:ext uri="{FF2B5EF4-FFF2-40B4-BE49-F238E27FC236}">
                <a16:creationId xmlns:a16="http://schemas.microsoft.com/office/drawing/2014/main" id="{64B8AEE7-03F2-4621-ED19-3EFE303F825D}"/>
              </a:ext>
            </a:extLst>
          </p:cNvPr>
          <p:cNvSpPr>
            <a:spLocks noGrp="1"/>
          </p:cNvSpPr>
          <p:nvPr>
            <p:ph type="sldNum" sz="quarter" idx="11"/>
          </p:nvPr>
        </p:nvSpPr>
        <p:spPr/>
        <p:txBody>
          <a:bodyPr/>
          <a:lstStyle/>
          <a:p>
            <a:fld id="{5EC1863C-CF81-F546-A0BD-020B630DE564}" type="slidenum">
              <a:rPr lang="en-US" smtClean="0"/>
              <a:t>11</a:t>
            </a:fld>
            <a:endParaRPr lang="en-US"/>
          </a:p>
        </p:txBody>
      </p:sp>
      <p:sp>
        <p:nvSpPr>
          <p:cNvPr id="4" name="Text Placeholder 3">
            <a:extLst>
              <a:ext uri="{FF2B5EF4-FFF2-40B4-BE49-F238E27FC236}">
                <a16:creationId xmlns:a16="http://schemas.microsoft.com/office/drawing/2014/main" id="{2929EE32-DFF9-6EAD-4544-B1487097EC15}"/>
              </a:ext>
            </a:extLst>
          </p:cNvPr>
          <p:cNvSpPr>
            <a:spLocks noGrp="1"/>
          </p:cNvSpPr>
          <p:nvPr>
            <p:ph type="body" sz="quarter" idx="12"/>
          </p:nvPr>
        </p:nvSpPr>
        <p:spPr>
          <a:xfrm>
            <a:off x="1199321" y="1371600"/>
            <a:ext cx="9965208" cy="5062330"/>
          </a:xfrm>
        </p:spPr>
        <p:txBody>
          <a:bodyPr>
            <a:normAutofit/>
          </a:bodyPr>
          <a:lstStyle/>
          <a:p>
            <a:r>
              <a:rPr lang="en-GB" sz="2200" i="1" dirty="0">
                <a:latin typeface="Arial" panose="020B0604020202020204" pitchFamily="34" charset="0"/>
                <a:cs typeface="Arial" panose="020B0604020202020204" pitchFamily="34" charset="0"/>
              </a:rPr>
              <a:t>Apparent suicides following police custody</a:t>
            </a:r>
            <a:endParaRPr lang="en-GB" sz="2200" dirty="0">
              <a:latin typeface="Arial" panose="020B0604020202020204" pitchFamily="34" charset="0"/>
              <a:cs typeface="Arial" panose="020B0604020202020204" pitchFamily="34" charset="0"/>
            </a:endParaRPr>
          </a:p>
          <a:p>
            <a:pPr marL="342900" lvl="0" indent="-342900">
              <a:lnSpc>
                <a:spcPct val="115000"/>
              </a:lnSpc>
              <a:spcAft>
                <a:spcPts val="300"/>
              </a:spcAft>
              <a:buClr>
                <a:srgbClr val="F0B323"/>
              </a:buClr>
              <a:buSzPct val="100000"/>
              <a:buFont typeface="Symbol" panose="05050102010706020507" pitchFamily="18" charset="2"/>
              <a:buChar char=""/>
            </a:pPr>
            <a:r>
              <a:rPr lang="en-GB" sz="2200" dirty="0">
                <a:effectLst/>
                <a:latin typeface="Arial" panose="020B0604020202020204" pitchFamily="34" charset="0"/>
                <a:ea typeface="Calibri" panose="020F0502020204030204" pitchFamily="34" charset="0"/>
              </a:rPr>
              <a:t>The number of recorded apparent suicides following custody was 52, lower than the 57 recorded in 2021/22. The number of deaths remains higher than the average before 2012/13. </a:t>
            </a:r>
          </a:p>
          <a:p>
            <a:pPr marL="342900" lvl="0" indent="-342900">
              <a:lnSpc>
                <a:spcPct val="115000"/>
              </a:lnSpc>
              <a:spcAft>
                <a:spcPts val="300"/>
              </a:spcAft>
              <a:buClr>
                <a:srgbClr val="F0B323"/>
              </a:buClr>
              <a:buSzPct val="100000"/>
              <a:buFont typeface="Symbol" panose="05050102010706020507" pitchFamily="18" charset="2"/>
              <a:buChar char=""/>
            </a:pPr>
            <a:r>
              <a:rPr lang="en-GB" sz="2200" dirty="0">
                <a:effectLst/>
                <a:latin typeface="Arial" panose="020B0604020202020204" pitchFamily="34" charset="0"/>
                <a:ea typeface="Calibri" panose="020F0502020204030204" pitchFamily="34" charset="0"/>
              </a:rPr>
              <a:t>Twenty-six (50%) of those who died had been arrested for an alleged sexual offence – of these, 24 of the deaths (46%) involved offences against children. These proportions are lower than the figures recorded last year (53% and 47% respectively), but higher than average figures. </a:t>
            </a:r>
          </a:p>
        </p:txBody>
      </p:sp>
      <p:sp>
        <p:nvSpPr>
          <p:cNvPr id="5" name="Text Placeholder 4">
            <a:extLst>
              <a:ext uri="{FF2B5EF4-FFF2-40B4-BE49-F238E27FC236}">
                <a16:creationId xmlns:a16="http://schemas.microsoft.com/office/drawing/2014/main" id="{37F10744-FD04-FDA0-33BE-C6BF0C3EF8C5}"/>
              </a:ext>
            </a:extLst>
          </p:cNvPr>
          <p:cNvSpPr>
            <a:spLocks noGrp="1"/>
          </p:cNvSpPr>
          <p:nvPr>
            <p:ph type="body" sz="quarter" idx="13"/>
          </p:nvPr>
        </p:nvSpPr>
        <p:spPr/>
        <p:txBody>
          <a:bodyPr/>
          <a:lstStyle/>
          <a:p>
            <a:r>
              <a:rPr lang="en-US" dirty="0"/>
              <a:t>Key findings</a:t>
            </a:r>
          </a:p>
        </p:txBody>
      </p:sp>
    </p:spTree>
    <p:extLst>
      <p:ext uri="{BB962C8B-B14F-4D97-AF65-F5344CB8AC3E}">
        <p14:creationId xmlns:p14="http://schemas.microsoft.com/office/powerpoint/2010/main" val="1905594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67D04BC-F917-56E8-7491-3A2CBC57C709}"/>
              </a:ext>
            </a:extLst>
          </p:cNvPr>
          <p:cNvSpPr>
            <a:spLocks noGrp="1"/>
          </p:cNvSpPr>
          <p:nvPr>
            <p:ph type="ftr" sz="quarter" idx="10"/>
          </p:nvPr>
        </p:nvSpPr>
        <p:spPr/>
        <p:txBody>
          <a:bodyPr/>
          <a:lstStyle/>
          <a:p>
            <a:r>
              <a:rPr lang="en-US"/>
              <a:t>Independent Office for Police Conduct</a:t>
            </a:r>
            <a:endParaRPr lang="en-US" dirty="0"/>
          </a:p>
        </p:txBody>
      </p:sp>
      <p:sp>
        <p:nvSpPr>
          <p:cNvPr id="3" name="Slide Number Placeholder 2">
            <a:extLst>
              <a:ext uri="{FF2B5EF4-FFF2-40B4-BE49-F238E27FC236}">
                <a16:creationId xmlns:a16="http://schemas.microsoft.com/office/drawing/2014/main" id="{12A0624A-987C-8B28-543F-AED43A30DFA9}"/>
              </a:ext>
            </a:extLst>
          </p:cNvPr>
          <p:cNvSpPr>
            <a:spLocks noGrp="1"/>
          </p:cNvSpPr>
          <p:nvPr>
            <p:ph type="sldNum" sz="quarter" idx="11"/>
          </p:nvPr>
        </p:nvSpPr>
        <p:spPr/>
        <p:txBody>
          <a:bodyPr/>
          <a:lstStyle/>
          <a:p>
            <a:fld id="{5EC1863C-CF81-F546-A0BD-020B630DE564}" type="slidenum">
              <a:rPr lang="en-US" smtClean="0"/>
              <a:t>12</a:t>
            </a:fld>
            <a:endParaRPr lang="en-US"/>
          </a:p>
        </p:txBody>
      </p:sp>
      <p:sp>
        <p:nvSpPr>
          <p:cNvPr id="4" name="Text Placeholder 3">
            <a:extLst>
              <a:ext uri="{FF2B5EF4-FFF2-40B4-BE49-F238E27FC236}">
                <a16:creationId xmlns:a16="http://schemas.microsoft.com/office/drawing/2014/main" id="{787BE45D-E262-7305-5A0B-06E81128DDE3}"/>
              </a:ext>
            </a:extLst>
          </p:cNvPr>
          <p:cNvSpPr>
            <a:spLocks noGrp="1"/>
          </p:cNvSpPr>
          <p:nvPr>
            <p:ph type="body" sz="quarter" idx="12"/>
          </p:nvPr>
        </p:nvSpPr>
        <p:spPr>
          <a:xfrm>
            <a:off x="1199321" y="1371600"/>
            <a:ext cx="9935712" cy="5062330"/>
          </a:xfrm>
        </p:spPr>
        <p:txBody>
          <a:bodyPr>
            <a:normAutofit/>
          </a:bodyPr>
          <a:lstStyle/>
          <a:p>
            <a:r>
              <a:rPr lang="en-GB" sz="2200" i="1" dirty="0">
                <a:latin typeface="Arial" panose="020B0604020202020204" pitchFamily="34" charset="0"/>
                <a:cs typeface="Arial" panose="020B0604020202020204" pitchFamily="34" charset="0"/>
              </a:rPr>
              <a:t>Other deaths following police contact – independent investigations only</a:t>
            </a:r>
            <a:endParaRPr lang="en-GB" sz="2200" dirty="0">
              <a:latin typeface="Arial" panose="020B0604020202020204" pitchFamily="34" charset="0"/>
              <a:cs typeface="Arial" panose="020B0604020202020204" pitchFamily="34" charset="0"/>
            </a:endParaRPr>
          </a:p>
          <a:p>
            <a:pPr marL="342900" lvl="0" indent="-342900">
              <a:lnSpc>
                <a:spcPct val="115000"/>
              </a:lnSpc>
              <a:spcAft>
                <a:spcPts val="300"/>
              </a:spcAft>
              <a:buClr>
                <a:srgbClr val="F0B323"/>
              </a:buClr>
              <a:buSzPct val="100000"/>
              <a:buFont typeface="Symbol" panose="05050102010706020507" pitchFamily="18" charset="2"/>
              <a:buChar char=""/>
            </a:pPr>
            <a:r>
              <a:rPr lang="en-GB" sz="2200" b="0" dirty="0">
                <a:effectLst/>
                <a:latin typeface="Arial" panose="020B0604020202020204" pitchFamily="34" charset="0"/>
                <a:ea typeface="Calibri" panose="020F0502020204030204" pitchFamily="34" charset="0"/>
              </a:rPr>
              <a:t>The IOPC independently investigated the deaths of 90 people who died during or following other contact with the police, a decrease from 111 in 2021/22. </a:t>
            </a:r>
            <a:endParaRPr lang="en-GB" sz="2200" dirty="0">
              <a:effectLst/>
              <a:latin typeface="Arial" panose="020B0604020202020204" pitchFamily="34" charset="0"/>
              <a:ea typeface="Calibri" panose="020F0502020204030204" pitchFamily="34" charset="0"/>
            </a:endParaRPr>
          </a:p>
          <a:p>
            <a:pPr marL="342900" lvl="0" indent="-342900">
              <a:lnSpc>
                <a:spcPct val="115000"/>
              </a:lnSpc>
              <a:spcAft>
                <a:spcPts val="300"/>
              </a:spcAft>
              <a:buClr>
                <a:srgbClr val="F0B323"/>
              </a:buClr>
              <a:buSzPct val="100000"/>
              <a:buFont typeface="Symbol" panose="05050102010706020507" pitchFamily="18" charset="2"/>
              <a:buChar char=""/>
            </a:pPr>
            <a:r>
              <a:rPr lang="en-GB" sz="2200" dirty="0">
                <a:effectLst/>
                <a:latin typeface="Arial" panose="020B0604020202020204" pitchFamily="34" charset="0"/>
                <a:ea typeface="Calibri" panose="020F0502020204030204" pitchFamily="34" charset="0"/>
                <a:cs typeface="Arial" panose="020B0604020202020204" pitchFamily="34" charset="0"/>
              </a:rPr>
              <a:t>The number of deaths that are recorded in this category is directly impacted by our approach to conducting independent investigations. This is because </a:t>
            </a:r>
            <a:r>
              <a:rPr lang="en-GB" sz="2200" dirty="0">
                <a:ea typeface="Calibri" panose="020F0502020204030204" pitchFamily="34" charset="0"/>
                <a:cs typeface="Arial" panose="020B0604020202020204" pitchFamily="34" charset="0"/>
              </a:rPr>
              <a:t>this report category </a:t>
            </a:r>
            <a:r>
              <a:rPr lang="en-GB" sz="2200" dirty="0">
                <a:effectLst/>
                <a:latin typeface="Arial" panose="020B0604020202020204" pitchFamily="34" charset="0"/>
                <a:ea typeface="Calibri" panose="020F0502020204030204" pitchFamily="34" charset="0"/>
                <a:cs typeface="Arial" panose="020B0604020202020204" pitchFamily="34" charset="0"/>
              </a:rPr>
              <a:t>only includes deaths that have been independently investigated. Any change in this category does not necessarily indicate an increase or decrease in the number of people who have died following some form of contact with the police.</a:t>
            </a:r>
            <a:endParaRPr lang="en-US" sz="2200" dirty="0"/>
          </a:p>
        </p:txBody>
      </p:sp>
      <p:sp>
        <p:nvSpPr>
          <p:cNvPr id="5" name="Text Placeholder 4">
            <a:extLst>
              <a:ext uri="{FF2B5EF4-FFF2-40B4-BE49-F238E27FC236}">
                <a16:creationId xmlns:a16="http://schemas.microsoft.com/office/drawing/2014/main" id="{7AA2423D-2529-6611-6FF3-D1F01AC5A50C}"/>
              </a:ext>
            </a:extLst>
          </p:cNvPr>
          <p:cNvSpPr>
            <a:spLocks noGrp="1"/>
          </p:cNvSpPr>
          <p:nvPr>
            <p:ph type="body" sz="quarter" idx="13"/>
          </p:nvPr>
        </p:nvSpPr>
        <p:spPr/>
        <p:txBody>
          <a:bodyPr/>
          <a:lstStyle/>
          <a:p>
            <a:r>
              <a:rPr lang="en-US" dirty="0"/>
              <a:t>Key findings</a:t>
            </a:r>
          </a:p>
        </p:txBody>
      </p:sp>
    </p:spTree>
    <p:extLst>
      <p:ext uri="{BB962C8B-B14F-4D97-AF65-F5344CB8AC3E}">
        <p14:creationId xmlns:p14="http://schemas.microsoft.com/office/powerpoint/2010/main" val="2005587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8A70E05-8B2E-9B49-886F-B7971D335063}"/>
              </a:ext>
            </a:extLst>
          </p:cNvPr>
          <p:cNvSpPr>
            <a:spLocks noGrp="1"/>
          </p:cNvSpPr>
          <p:nvPr>
            <p:ph type="ftr" sz="quarter" idx="10"/>
          </p:nvPr>
        </p:nvSpPr>
        <p:spPr/>
        <p:txBody>
          <a:bodyPr/>
          <a:lstStyle/>
          <a:p>
            <a:r>
              <a:rPr lang="en-US"/>
              <a:t>Independent Office for Police Conduct</a:t>
            </a:r>
            <a:endParaRPr lang="en-US" dirty="0"/>
          </a:p>
        </p:txBody>
      </p:sp>
      <p:sp>
        <p:nvSpPr>
          <p:cNvPr id="3" name="Slide Number Placeholder 2">
            <a:extLst>
              <a:ext uri="{FF2B5EF4-FFF2-40B4-BE49-F238E27FC236}">
                <a16:creationId xmlns:a16="http://schemas.microsoft.com/office/drawing/2014/main" id="{85DA1F58-E3DD-CFD9-2545-31C60EA1E4EF}"/>
              </a:ext>
            </a:extLst>
          </p:cNvPr>
          <p:cNvSpPr>
            <a:spLocks noGrp="1"/>
          </p:cNvSpPr>
          <p:nvPr>
            <p:ph type="sldNum" sz="quarter" idx="11"/>
          </p:nvPr>
        </p:nvSpPr>
        <p:spPr/>
        <p:txBody>
          <a:bodyPr/>
          <a:lstStyle/>
          <a:p>
            <a:fld id="{5EC1863C-CF81-F546-A0BD-020B630DE564}" type="slidenum">
              <a:rPr lang="en-US" smtClean="0"/>
              <a:t>13</a:t>
            </a:fld>
            <a:endParaRPr lang="en-US" dirty="0"/>
          </a:p>
        </p:txBody>
      </p:sp>
      <p:sp>
        <p:nvSpPr>
          <p:cNvPr id="4" name="Text Placeholder 3">
            <a:extLst>
              <a:ext uri="{FF2B5EF4-FFF2-40B4-BE49-F238E27FC236}">
                <a16:creationId xmlns:a16="http://schemas.microsoft.com/office/drawing/2014/main" id="{7AAE4061-D890-A5D6-BB44-24DBB52C896D}"/>
              </a:ext>
            </a:extLst>
          </p:cNvPr>
          <p:cNvSpPr>
            <a:spLocks noGrp="1"/>
          </p:cNvSpPr>
          <p:nvPr>
            <p:ph type="body" sz="quarter" idx="12"/>
          </p:nvPr>
        </p:nvSpPr>
        <p:spPr>
          <a:xfrm>
            <a:off x="1199321" y="1371600"/>
            <a:ext cx="9965208" cy="5062330"/>
          </a:xfrm>
        </p:spPr>
        <p:txBody>
          <a:bodyPr/>
          <a:lstStyle/>
          <a:p>
            <a:r>
              <a:rPr lang="en-GB" sz="2200" i="1" dirty="0">
                <a:latin typeface="Arial" panose="020B0604020202020204" pitchFamily="34" charset="0"/>
                <a:cs typeface="Arial" panose="020B0604020202020204" pitchFamily="34" charset="0"/>
              </a:rPr>
              <a:t>Other deaths following police contact – independent investigations only</a:t>
            </a:r>
            <a:endParaRPr lang="en-GB" sz="2200" dirty="0">
              <a:latin typeface="Arial" panose="020B0604020202020204" pitchFamily="34" charset="0"/>
              <a:cs typeface="Arial" panose="020B0604020202020204" pitchFamily="34" charset="0"/>
            </a:endParaRPr>
          </a:p>
          <a:p>
            <a:pPr marL="342900" lvl="0" indent="-342900">
              <a:lnSpc>
                <a:spcPct val="115000"/>
              </a:lnSpc>
              <a:spcAft>
                <a:spcPts val="300"/>
              </a:spcAft>
              <a:buClr>
                <a:srgbClr val="F0B323"/>
              </a:buClr>
              <a:buSzPct val="100000"/>
              <a:buFont typeface="Symbol" panose="05050102010706020507" pitchFamily="18" charset="2"/>
              <a:buChar char=""/>
            </a:pPr>
            <a:r>
              <a:rPr lang="en-GB" sz="2200" b="0" dirty="0">
                <a:effectLst/>
                <a:latin typeface="Arial" panose="020B0604020202020204" pitchFamily="34" charset="0"/>
                <a:ea typeface="Calibri" panose="020F0502020204030204" pitchFamily="34" charset="0"/>
              </a:rPr>
              <a:t>There were 85 fatalities following contact with the police, either directly or indirectly, after concerns were raised about someone’s welfare – of these, </a:t>
            </a:r>
            <a:br>
              <a:rPr lang="en-GB" sz="2200" b="0" dirty="0">
                <a:effectLst/>
                <a:latin typeface="Arial" panose="020B0604020202020204" pitchFamily="34" charset="0"/>
                <a:ea typeface="Calibri" panose="020F0502020204030204" pitchFamily="34" charset="0"/>
              </a:rPr>
            </a:br>
            <a:r>
              <a:rPr lang="en-GB" sz="2200" b="0" dirty="0">
                <a:effectLst/>
                <a:latin typeface="Arial" panose="020B0604020202020204" pitchFamily="34" charset="0"/>
                <a:ea typeface="Calibri" panose="020F0502020204030204" pitchFamily="34" charset="0"/>
              </a:rPr>
              <a:t>20 related to a report of a missing person. The police generally did not have direct contact with the deceased in these circumstances. Of these, twelve people were also identified as at risk of self-harm or suicide.</a:t>
            </a:r>
            <a:endParaRPr lang="en-GB" sz="2200" dirty="0">
              <a:effectLst/>
              <a:latin typeface="Arial" panose="020B0604020202020204" pitchFamily="34" charset="0"/>
              <a:ea typeface="Calibri" panose="020F0502020204030204" pitchFamily="34" charset="0"/>
            </a:endParaRPr>
          </a:p>
          <a:p>
            <a:pPr marL="342900" lvl="0" indent="-342900">
              <a:lnSpc>
                <a:spcPct val="115000"/>
              </a:lnSpc>
              <a:spcAft>
                <a:spcPts val="300"/>
              </a:spcAft>
              <a:buClr>
                <a:srgbClr val="F0B323"/>
              </a:buClr>
              <a:buSzPct val="100000"/>
              <a:buFont typeface="Symbol" panose="05050102010706020507" pitchFamily="18" charset="2"/>
              <a:buChar char=""/>
            </a:pPr>
            <a:r>
              <a:rPr lang="en-GB" sz="2200" b="0" dirty="0">
                <a:effectLst/>
                <a:latin typeface="Arial" panose="020B0604020202020204" pitchFamily="34" charset="0"/>
                <a:ea typeface="Calibri" panose="020F0502020204030204" pitchFamily="34" charset="0"/>
              </a:rPr>
              <a:t>Of these 85 fatalities, 15 were linked to domestic incidents/concerns. For this type of contact </a:t>
            </a:r>
            <a:r>
              <a:rPr lang="en-GB" sz="2200" dirty="0">
                <a:ea typeface="Calibri" panose="020F0502020204030204" pitchFamily="34" charset="0"/>
              </a:rPr>
              <a:t>with the police, </a:t>
            </a:r>
            <a:r>
              <a:rPr lang="en-GB" sz="2200" b="0" dirty="0">
                <a:effectLst/>
                <a:latin typeface="Arial" panose="020B0604020202020204" pitchFamily="34" charset="0"/>
                <a:ea typeface="Calibri" panose="020F0502020204030204" pitchFamily="34" charset="0"/>
              </a:rPr>
              <a:t>women accounted for a higher proportion than they did in the other deaths in or following police contact categories that were investigated independently.</a:t>
            </a:r>
            <a:endParaRPr lang="en-GB" sz="2200" dirty="0">
              <a:effectLst/>
              <a:latin typeface="Arial" panose="020B0604020202020204" pitchFamily="34" charset="0"/>
              <a:ea typeface="Calibri" panose="020F0502020204030204" pitchFamily="34" charset="0"/>
            </a:endParaRPr>
          </a:p>
          <a:p>
            <a:endParaRPr lang="en-US" dirty="0"/>
          </a:p>
        </p:txBody>
      </p:sp>
      <p:sp>
        <p:nvSpPr>
          <p:cNvPr id="5" name="Text Placeholder 4">
            <a:extLst>
              <a:ext uri="{FF2B5EF4-FFF2-40B4-BE49-F238E27FC236}">
                <a16:creationId xmlns:a16="http://schemas.microsoft.com/office/drawing/2014/main" id="{C1355B22-1548-0500-5C0E-8921EBD44003}"/>
              </a:ext>
            </a:extLst>
          </p:cNvPr>
          <p:cNvSpPr>
            <a:spLocks noGrp="1"/>
          </p:cNvSpPr>
          <p:nvPr>
            <p:ph type="body" sz="quarter" idx="13"/>
          </p:nvPr>
        </p:nvSpPr>
        <p:spPr/>
        <p:txBody>
          <a:bodyPr/>
          <a:lstStyle/>
          <a:p>
            <a:r>
              <a:rPr lang="en-US" dirty="0"/>
              <a:t>Key findings</a:t>
            </a:r>
          </a:p>
        </p:txBody>
      </p:sp>
    </p:spTree>
    <p:extLst>
      <p:ext uri="{BB962C8B-B14F-4D97-AF65-F5344CB8AC3E}">
        <p14:creationId xmlns:p14="http://schemas.microsoft.com/office/powerpoint/2010/main" val="2196625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869926E-377D-312B-AB8D-C9CF27458F36}"/>
              </a:ext>
            </a:extLst>
          </p:cNvPr>
          <p:cNvSpPr>
            <a:spLocks noGrp="1"/>
          </p:cNvSpPr>
          <p:nvPr>
            <p:ph type="ftr" sz="quarter" idx="10"/>
          </p:nvPr>
        </p:nvSpPr>
        <p:spPr/>
        <p:txBody>
          <a:bodyPr/>
          <a:lstStyle/>
          <a:p>
            <a:r>
              <a:rPr lang="en-US"/>
              <a:t>Independent Office for Police Conduct</a:t>
            </a:r>
            <a:endParaRPr lang="en-US" dirty="0"/>
          </a:p>
        </p:txBody>
      </p:sp>
      <p:sp>
        <p:nvSpPr>
          <p:cNvPr id="3" name="Slide Number Placeholder 2">
            <a:extLst>
              <a:ext uri="{FF2B5EF4-FFF2-40B4-BE49-F238E27FC236}">
                <a16:creationId xmlns:a16="http://schemas.microsoft.com/office/drawing/2014/main" id="{140F4608-D3E5-E416-4CD8-9EC04C0663E6}"/>
              </a:ext>
            </a:extLst>
          </p:cNvPr>
          <p:cNvSpPr>
            <a:spLocks noGrp="1"/>
          </p:cNvSpPr>
          <p:nvPr>
            <p:ph type="sldNum" sz="quarter" idx="11"/>
          </p:nvPr>
        </p:nvSpPr>
        <p:spPr/>
        <p:txBody>
          <a:bodyPr/>
          <a:lstStyle/>
          <a:p>
            <a:fld id="{5EC1863C-CF81-F546-A0BD-020B630DE564}" type="slidenum">
              <a:rPr lang="en-US" smtClean="0"/>
              <a:t>14</a:t>
            </a:fld>
            <a:endParaRPr lang="en-US"/>
          </a:p>
        </p:txBody>
      </p:sp>
      <p:sp>
        <p:nvSpPr>
          <p:cNvPr id="4" name="Text Placeholder 3">
            <a:extLst>
              <a:ext uri="{FF2B5EF4-FFF2-40B4-BE49-F238E27FC236}">
                <a16:creationId xmlns:a16="http://schemas.microsoft.com/office/drawing/2014/main" id="{497710DA-5788-A7CC-0F9B-3B364D45F2DA}"/>
              </a:ext>
            </a:extLst>
          </p:cNvPr>
          <p:cNvSpPr>
            <a:spLocks noGrp="1"/>
          </p:cNvSpPr>
          <p:nvPr>
            <p:ph type="body" sz="quarter" idx="12"/>
          </p:nvPr>
        </p:nvSpPr>
        <p:spPr>
          <a:xfrm>
            <a:off x="1199321" y="1371600"/>
            <a:ext cx="9847221" cy="5062330"/>
          </a:xfrm>
        </p:spPr>
        <p:txBody>
          <a:bodyPr>
            <a:normAutofit/>
          </a:bodyPr>
          <a:lstStyle/>
          <a:p>
            <a:r>
              <a:rPr lang="en-GB" sz="2200" i="1" dirty="0">
                <a:latin typeface="Arial" panose="020B0604020202020204" pitchFamily="34" charset="0"/>
                <a:cs typeface="Arial" panose="020B0604020202020204" pitchFamily="34" charset="0"/>
              </a:rPr>
              <a:t>Other deaths following police contact – independent investigations only</a:t>
            </a:r>
          </a:p>
          <a:p>
            <a:pPr marL="342900" lvl="0" indent="-342900">
              <a:lnSpc>
                <a:spcPct val="115000"/>
              </a:lnSpc>
              <a:spcAft>
                <a:spcPts val="300"/>
              </a:spcAft>
              <a:buClr>
                <a:srgbClr val="F0B323"/>
              </a:buClr>
              <a:buSzPct val="100000"/>
              <a:buFont typeface="Symbol" panose="05050102010706020507" pitchFamily="18" charset="2"/>
              <a:buChar char=""/>
            </a:pPr>
            <a:r>
              <a:rPr lang="en-GB" sz="2200" b="0" dirty="0">
                <a:effectLst/>
                <a:latin typeface="Arial" panose="020B0604020202020204" pitchFamily="34" charset="0"/>
                <a:ea typeface="Calibri" panose="020F0502020204030204" pitchFamily="34" charset="0"/>
              </a:rPr>
              <a:t>During 2022/23, 18% of investigations into deaths following police contact related to incidents where someone had reported their concern about a person’s risk of self-harm, risk of suicide, or mental health</a:t>
            </a:r>
            <a:r>
              <a:rPr lang="en-GB" sz="2200" dirty="0">
                <a:ea typeface="Calibri" panose="020F0502020204030204" pitchFamily="34" charset="0"/>
              </a:rPr>
              <a:t>. This is slightly lower than in</a:t>
            </a:r>
            <a:r>
              <a:rPr lang="en-GB" sz="2200" b="0" dirty="0">
                <a:effectLst/>
                <a:latin typeface="Arial" panose="020B0604020202020204" pitchFamily="34" charset="0"/>
                <a:ea typeface="Calibri" panose="020F0502020204030204" pitchFamily="34" charset="0"/>
              </a:rPr>
              <a:t> 2021/22. </a:t>
            </a:r>
          </a:p>
          <a:p>
            <a:pPr marL="342900" lvl="0" indent="-342900">
              <a:lnSpc>
                <a:spcPct val="115000"/>
              </a:lnSpc>
              <a:spcAft>
                <a:spcPts val="300"/>
              </a:spcAft>
              <a:buClr>
                <a:srgbClr val="F0B323"/>
              </a:buClr>
              <a:buSzPct val="100000"/>
              <a:buFont typeface="Symbol" panose="05050102010706020507" pitchFamily="18" charset="2"/>
              <a:buChar char=""/>
            </a:pPr>
            <a:r>
              <a:rPr lang="en-GB" sz="2200" b="0" dirty="0">
                <a:effectLst/>
                <a:latin typeface="Arial" panose="020B0604020202020204" pitchFamily="34" charset="0"/>
                <a:ea typeface="Calibri" panose="020F0502020204030204" pitchFamily="34" charset="0"/>
              </a:rPr>
              <a:t>Seventeen per cent of investigations into deaths following police contact were domestic-related. These two types of concern for welfare are part of our thematic work areas. This may result in the number of these types of investigations increasing and/or forming a larger proportion of the ‘other contact’ deaths that the IOPC independently investigates.</a:t>
            </a:r>
            <a:endParaRPr lang="en-GB" sz="2200" dirty="0">
              <a:effectLst/>
              <a:latin typeface="Arial" panose="020B0604020202020204" pitchFamily="34" charset="0"/>
              <a:ea typeface="Calibri" panose="020F0502020204030204" pitchFamily="34" charset="0"/>
            </a:endParaRPr>
          </a:p>
          <a:p>
            <a:endParaRPr lang="en-US" dirty="0"/>
          </a:p>
        </p:txBody>
      </p:sp>
      <p:sp>
        <p:nvSpPr>
          <p:cNvPr id="5" name="Text Placeholder 4">
            <a:extLst>
              <a:ext uri="{FF2B5EF4-FFF2-40B4-BE49-F238E27FC236}">
                <a16:creationId xmlns:a16="http://schemas.microsoft.com/office/drawing/2014/main" id="{92BC0FBF-6D9A-9EF0-E668-682994276369}"/>
              </a:ext>
            </a:extLst>
          </p:cNvPr>
          <p:cNvSpPr>
            <a:spLocks noGrp="1"/>
          </p:cNvSpPr>
          <p:nvPr>
            <p:ph type="body" sz="quarter" idx="13"/>
          </p:nvPr>
        </p:nvSpPr>
        <p:spPr/>
        <p:txBody>
          <a:bodyPr/>
          <a:lstStyle/>
          <a:p>
            <a:r>
              <a:rPr lang="en-US" dirty="0"/>
              <a:t>Key findings</a:t>
            </a:r>
          </a:p>
        </p:txBody>
      </p:sp>
    </p:spTree>
    <p:extLst>
      <p:ext uri="{BB962C8B-B14F-4D97-AF65-F5344CB8AC3E}">
        <p14:creationId xmlns:p14="http://schemas.microsoft.com/office/powerpoint/2010/main" val="3594023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B8BC025-029C-4B5A-9D41-1AFB6EE36D04}"/>
              </a:ext>
            </a:extLst>
          </p:cNvPr>
          <p:cNvSpPr>
            <a:spLocks noGrp="1"/>
          </p:cNvSpPr>
          <p:nvPr>
            <p:ph type="ftr" sz="quarter" idx="10"/>
          </p:nvPr>
        </p:nvSpPr>
        <p:spPr/>
        <p:txBody>
          <a:bodyPr/>
          <a:lstStyle/>
          <a:p>
            <a:r>
              <a:rPr lang="en-US"/>
              <a:t>Independent Office for Police Conduct</a:t>
            </a:r>
            <a:endParaRPr lang="en-US" dirty="0"/>
          </a:p>
        </p:txBody>
      </p:sp>
      <p:sp>
        <p:nvSpPr>
          <p:cNvPr id="3" name="Slide Number Placeholder 2">
            <a:extLst>
              <a:ext uri="{FF2B5EF4-FFF2-40B4-BE49-F238E27FC236}">
                <a16:creationId xmlns:a16="http://schemas.microsoft.com/office/drawing/2014/main" id="{DDA82515-FDD0-6678-D6DE-C3C4A5271D4F}"/>
              </a:ext>
            </a:extLst>
          </p:cNvPr>
          <p:cNvSpPr>
            <a:spLocks noGrp="1"/>
          </p:cNvSpPr>
          <p:nvPr>
            <p:ph type="sldNum" sz="quarter" idx="11"/>
          </p:nvPr>
        </p:nvSpPr>
        <p:spPr/>
        <p:txBody>
          <a:bodyPr/>
          <a:lstStyle/>
          <a:p>
            <a:fld id="{5EC1863C-CF81-F546-A0BD-020B630DE564}" type="slidenum">
              <a:rPr lang="en-US" smtClean="0"/>
              <a:t>15</a:t>
            </a:fld>
            <a:endParaRPr lang="en-US"/>
          </a:p>
        </p:txBody>
      </p:sp>
      <p:sp>
        <p:nvSpPr>
          <p:cNvPr id="4" name="Text Placeholder 3">
            <a:extLst>
              <a:ext uri="{FF2B5EF4-FFF2-40B4-BE49-F238E27FC236}">
                <a16:creationId xmlns:a16="http://schemas.microsoft.com/office/drawing/2014/main" id="{BE82C534-EDA4-41CE-3318-DD4208840CB4}"/>
              </a:ext>
            </a:extLst>
          </p:cNvPr>
          <p:cNvSpPr>
            <a:spLocks noGrp="1"/>
          </p:cNvSpPr>
          <p:nvPr>
            <p:ph type="body" sz="quarter" idx="12"/>
          </p:nvPr>
        </p:nvSpPr>
        <p:spPr>
          <a:xfrm>
            <a:off x="1198563" y="1049867"/>
            <a:ext cx="10489854" cy="5645901"/>
          </a:xfrm>
        </p:spPr>
        <p:txBody>
          <a:bodyPr>
            <a:noAutofit/>
          </a:bodyPr>
          <a:lstStyle/>
          <a:p>
            <a:r>
              <a:rPr lang="en-GB" sz="2200" i="1" dirty="0">
                <a:latin typeface="Arial" panose="020B0604020202020204" pitchFamily="34" charset="0"/>
                <a:cs typeface="Arial" panose="020B0604020202020204" pitchFamily="34" charset="0"/>
              </a:rPr>
              <a:t>Alcohol, drugs and mental health</a:t>
            </a:r>
          </a:p>
          <a:p>
            <a:pPr lvl="0">
              <a:lnSpc>
                <a:spcPct val="115000"/>
              </a:lnSpc>
              <a:spcAft>
                <a:spcPts val="300"/>
              </a:spcAft>
              <a:buSzPts val="1200"/>
            </a:pPr>
            <a:r>
              <a:rPr lang="en-GB" dirty="0">
                <a:effectLst/>
                <a:latin typeface="Arial" panose="020B0604020202020204" pitchFamily="34" charset="0"/>
                <a:ea typeface="Calibri" panose="020F0502020204030204" pitchFamily="34" charset="0"/>
              </a:rPr>
              <a:t>As in previous years, mental health and links to drugs or alcohol were common factors among many of those who died.</a:t>
            </a:r>
          </a:p>
          <a:p>
            <a:pPr marL="342900" lvl="0" indent="-342900">
              <a:lnSpc>
                <a:spcPct val="115000"/>
              </a:lnSpc>
              <a:spcAft>
                <a:spcPts val="300"/>
              </a:spcAft>
              <a:buClr>
                <a:srgbClr val="F0B323"/>
              </a:buClr>
              <a:buSzPct val="100000"/>
              <a:buFont typeface="Symbol" panose="05050102010706020507" pitchFamily="18" charset="2"/>
              <a:buChar char=""/>
            </a:pPr>
            <a:r>
              <a:rPr lang="en-GB" dirty="0"/>
              <a:t>Thirteen of 23 people who died in or following police custody had mental health concerns. </a:t>
            </a:r>
          </a:p>
          <a:p>
            <a:pPr marL="342900" lvl="0" indent="-342900">
              <a:lnSpc>
                <a:spcPct val="115000"/>
              </a:lnSpc>
              <a:spcAft>
                <a:spcPts val="300"/>
              </a:spcAft>
              <a:buClr>
                <a:srgbClr val="F0B323"/>
              </a:buClr>
              <a:buSzPct val="100000"/>
              <a:buFont typeface="Symbol" panose="05050102010706020507" pitchFamily="18" charset="2"/>
              <a:buChar char=""/>
            </a:pPr>
            <a:r>
              <a:rPr lang="en-GB" dirty="0"/>
              <a:t>Twenty-one people who died in or following police custody had links to drugs and/or alcohol.</a:t>
            </a:r>
          </a:p>
          <a:p>
            <a:pPr marL="342900" lvl="0" indent="-342900">
              <a:lnSpc>
                <a:spcPct val="115000"/>
              </a:lnSpc>
              <a:spcAft>
                <a:spcPts val="300"/>
              </a:spcAft>
              <a:buClr>
                <a:srgbClr val="F0B323"/>
              </a:buClr>
              <a:buSzPct val="100000"/>
              <a:buFont typeface="Symbol" panose="05050102010706020507" pitchFamily="18" charset="2"/>
              <a:buChar char=""/>
            </a:pPr>
            <a:r>
              <a:rPr lang="en-GB" dirty="0"/>
              <a:t>Almost two-thirds (55) of those who died following other police contact were reported to be intoxicated with drugs and/or alcohol at the time of the incident, or it featured heavily in their lifestyle. A similar proportion (57) were reported to have mental health concerns.</a:t>
            </a:r>
          </a:p>
          <a:p>
            <a:pPr marL="342900" indent="-342900">
              <a:lnSpc>
                <a:spcPct val="115000"/>
              </a:lnSpc>
              <a:spcAft>
                <a:spcPts val="300"/>
              </a:spcAft>
              <a:buClr>
                <a:srgbClr val="F0B323"/>
              </a:buClr>
              <a:buSzPct val="100000"/>
              <a:buFont typeface="Symbol" panose="05050102010706020507" pitchFamily="18" charset="2"/>
              <a:buChar char=""/>
            </a:pPr>
            <a:r>
              <a:rPr lang="en-GB" dirty="0"/>
              <a:t>Sixteen fatalities following other police contact related to concern about a person’s risk of self-harm, suicide, or their mental health. A further twelve people were reported to the police as missing, with a specific risk of self-harm or suicide.</a:t>
            </a:r>
          </a:p>
        </p:txBody>
      </p:sp>
      <p:sp>
        <p:nvSpPr>
          <p:cNvPr id="5" name="Text Placeholder 4">
            <a:extLst>
              <a:ext uri="{FF2B5EF4-FFF2-40B4-BE49-F238E27FC236}">
                <a16:creationId xmlns:a16="http://schemas.microsoft.com/office/drawing/2014/main" id="{3C26516E-8BE5-2EFE-82C3-FFB354647DD6}"/>
              </a:ext>
            </a:extLst>
          </p:cNvPr>
          <p:cNvSpPr>
            <a:spLocks noGrp="1"/>
          </p:cNvSpPr>
          <p:nvPr>
            <p:ph type="body" sz="quarter" idx="13"/>
          </p:nvPr>
        </p:nvSpPr>
        <p:spPr/>
        <p:txBody>
          <a:bodyPr/>
          <a:lstStyle/>
          <a:p>
            <a:r>
              <a:rPr lang="en-US" dirty="0"/>
              <a:t>Key findings</a:t>
            </a:r>
          </a:p>
        </p:txBody>
      </p:sp>
    </p:spTree>
    <p:extLst>
      <p:ext uri="{BB962C8B-B14F-4D97-AF65-F5344CB8AC3E}">
        <p14:creationId xmlns:p14="http://schemas.microsoft.com/office/powerpoint/2010/main" val="4059289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9B20787-50E9-CECF-0813-1A3A1C26B2A1}"/>
              </a:ext>
            </a:extLst>
          </p:cNvPr>
          <p:cNvSpPr>
            <a:spLocks noGrp="1"/>
          </p:cNvSpPr>
          <p:nvPr>
            <p:ph type="ftr" sz="quarter" idx="10"/>
          </p:nvPr>
        </p:nvSpPr>
        <p:spPr/>
        <p:txBody>
          <a:bodyPr/>
          <a:lstStyle/>
          <a:p>
            <a:r>
              <a:rPr lang="en-US"/>
              <a:t>Independent Office for Police Conduct</a:t>
            </a:r>
            <a:endParaRPr lang="en-US" dirty="0"/>
          </a:p>
        </p:txBody>
      </p:sp>
      <p:sp>
        <p:nvSpPr>
          <p:cNvPr id="3" name="Slide Number Placeholder 2">
            <a:extLst>
              <a:ext uri="{FF2B5EF4-FFF2-40B4-BE49-F238E27FC236}">
                <a16:creationId xmlns:a16="http://schemas.microsoft.com/office/drawing/2014/main" id="{4DF07BB2-914E-33E4-1D39-6B4DDDF0E795}"/>
              </a:ext>
            </a:extLst>
          </p:cNvPr>
          <p:cNvSpPr>
            <a:spLocks noGrp="1"/>
          </p:cNvSpPr>
          <p:nvPr>
            <p:ph type="sldNum" sz="quarter" idx="11"/>
          </p:nvPr>
        </p:nvSpPr>
        <p:spPr/>
        <p:txBody>
          <a:bodyPr/>
          <a:lstStyle/>
          <a:p>
            <a:fld id="{5EC1863C-CF81-F546-A0BD-020B630DE564}" type="slidenum">
              <a:rPr lang="en-US" smtClean="0"/>
              <a:t>16</a:t>
            </a:fld>
            <a:endParaRPr lang="en-US"/>
          </a:p>
        </p:txBody>
      </p:sp>
      <p:sp>
        <p:nvSpPr>
          <p:cNvPr id="4" name="Text Placeholder 3">
            <a:extLst>
              <a:ext uri="{FF2B5EF4-FFF2-40B4-BE49-F238E27FC236}">
                <a16:creationId xmlns:a16="http://schemas.microsoft.com/office/drawing/2014/main" id="{850C69E9-E85C-CD92-CBAF-FAF5108CB2FC}"/>
              </a:ext>
            </a:extLst>
          </p:cNvPr>
          <p:cNvSpPr>
            <a:spLocks noGrp="1"/>
          </p:cNvSpPr>
          <p:nvPr>
            <p:ph type="body" sz="quarter" idx="12"/>
          </p:nvPr>
        </p:nvSpPr>
        <p:spPr>
          <a:xfrm>
            <a:off x="1198561" y="1224315"/>
            <a:ext cx="10157697" cy="5631612"/>
          </a:xfrm>
        </p:spPr>
        <p:txBody>
          <a:bodyPr>
            <a:noAutofit/>
          </a:bodyPr>
          <a:lstStyle/>
          <a:p>
            <a:r>
              <a:rPr lang="en-GB" sz="2200" i="1" dirty="0">
                <a:latin typeface="Arial" panose="020B0604020202020204" pitchFamily="34" charset="0"/>
                <a:cs typeface="Arial" panose="020B0604020202020204" pitchFamily="34" charset="0"/>
              </a:rPr>
              <a:t>Use of force</a:t>
            </a:r>
          </a:p>
          <a:p>
            <a:pPr marL="342900" lvl="0" indent="-342900">
              <a:lnSpc>
                <a:spcPct val="115000"/>
              </a:lnSpc>
              <a:spcAft>
                <a:spcPts val="300"/>
              </a:spcAft>
              <a:buClr>
                <a:srgbClr val="F0B323"/>
              </a:buClr>
              <a:buSzPct val="100000"/>
              <a:buFont typeface="Symbol" panose="05050102010706020507" pitchFamily="18" charset="2"/>
              <a:buChar char=""/>
            </a:pPr>
            <a:r>
              <a:rPr lang="en-GB" sz="2100" dirty="0"/>
              <a:t>Eleven of the 23 people who died in or following police custody had some force used against them by the police or others before their deaths. Ten out of the 11 people were restrained. Three incidents involved discharge of a Taser.</a:t>
            </a:r>
          </a:p>
          <a:p>
            <a:pPr marL="342900" lvl="0" indent="-342900">
              <a:lnSpc>
                <a:spcPct val="115000"/>
              </a:lnSpc>
              <a:spcAft>
                <a:spcPts val="300"/>
              </a:spcAft>
              <a:buClr>
                <a:srgbClr val="F0B323"/>
              </a:buClr>
              <a:buSzPct val="100000"/>
              <a:buFont typeface="Symbol" panose="05050102010706020507" pitchFamily="18" charset="2"/>
              <a:buChar char=""/>
            </a:pPr>
            <a:r>
              <a:rPr lang="en-GB" sz="2100" dirty="0"/>
              <a:t>Of the 90 ‘other deaths following police contact’, there were six that involved restraint or other use of force. Five were restrained and one person was subject to discharge of a Taser. The use of force did not necessarily contribute to the death. </a:t>
            </a:r>
          </a:p>
          <a:p>
            <a:pPr marL="342900" lvl="0" indent="-342900">
              <a:lnSpc>
                <a:spcPct val="115000"/>
              </a:lnSpc>
              <a:spcAft>
                <a:spcPts val="300"/>
              </a:spcAft>
              <a:buClr>
                <a:srgbClr val="F0B323"/>
              </a:buClr>
              <a:buSzPct val="100000"/>
              <a:buFont typeface="Symbol" panose="05050102010706020507" pitchFamily="18" charset="2"/>
              <a:buChar char=""/>
            </a:pPr>
            <a:r>
              <a:rPr lang="en-GB" sz="2100" dirty="0"/>
              <a:t>Of the eleven ‘deaths in or following custody’, that involved use of force, eight were White, one was Black, one was of Mixed ethnicity and one person was Asian.</a:t>
            </a:r>
          </a:p>
          <a:p>
            <a:pPr marL="342900" lvl="0" indent="-342900">
              <a:lnSpc>
                <a:spcPct val="115000"/>
              </a:lnSpc>
              <a:spcAft>
                <a:spcPts val="300"/>
              </a:spcAft>
              <a:buClr>
                <a:srgbClr val="F0B323"/>
              </a:buClr>
              <a:buSzPct val="100000"/>
              <a:buFont typeface="Symbol" panose="05050102010706020507" pitchFamily="18" charset="2"/>
              <a:buChar char=""/>
            </a:pPr>
            <a:r>
              <a:rPr lang="en-GB" sz="2100" dirty="0"/>
              <a:t>Of the six ‘other contact deaths’, that involved use of force, four people were White and two were Black.</a:t>
            </a:r>
          </a:p>
        </p:txBody>
      </p:sp>
      <p:sp>
        <p:nvSpPr>
          <p:cNvPr id="5" name="Text Placeholder 4">
            <a:extLst>
              <a:ext uri="{FF2B5EF4-FFF2-40B4-BE49-F238E27FC236}">
                <a16:creationId xmlns:a16="http://schemas.microsoft.com/office/drawing/2014/main" id="{6500CC48-3678-EDFF-BD33-17CFA45A523A}"/>
              </a:ext>
            </a:extLst>
          </p:cNvPr>
          <p:cNvSpPr>
            <a:spLocks noGrp="1"/>
          </p:cNvSpPr>
          <p:nvPr>
            <p:ph type="body" sz="quarter" idx="13"/>
          </p:nvPr>
        </p:nvSpPr>
        <p:spPr/>
        <p:txBody>
          <a:bodyPr/>
          <a:lstStyle/>
          <a:p>
            <a:r>
              <a:rPr lang="en-US" dirty="0"/>
              <a:t>Key findings</a:t>
            </a:r>
          </a:p>
        </p:txBody>
      </p:sp>
    </p:spTree>
    <p:extLst>
      <p:ext uri="{BB962C8B-B14F-4D97-AF65-F5344CB8AC3E}">
        <p14:creationId xmlns:p14="http://schemas.microsoft.com/office/powerpoint/2010/main" val="1515105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B3C6030-DA6E-6AC3-A84D-B4A609C35F50}"/>
              </a:ext>
            </a:extLst>
          </p:cNvPr>
          <p:cNvSpPr>
            <a:spLocks noGrp="1"/>
          </p:cNvSpPr>
          <p:nvPr>
            <p:ph type="ftr" sz="quarter" idx="10"/>
          </p:nvPr>
        </p:nvSpPr>
        <p:spPr/>
        <p:txBody>
          <a:bodyPr/>
          <a:lstStyle/>
          <a:p>
            <a:r>
              <a:rPr lang="en-US"/>
              <a:t>Independent Office for Police Conduct</a:t>
            </a:r>
            <a:endParaRPr lang="en-US" dirty="0"/>
          </a:p>
        </p:txBody>
      </p:sp>
      <p:sp>
        <p:nvSpPr>
          <p:cNvPr id="3" name="Slide Number Placeholder 2">
            <a:extLst>
              <a:ext uri="{FF2B5EF4-FFF2-40B4-BE49-F238E27FC236}">
                <a16:creationId xmlns:a16="http://schemas.microsoft.com/office/drawing/2014/main" id="{95C454F2-EF66-3E48-F4CA-1932F7C388E7}"/>
              </a:ext>
            </a:extLst>
          </p:cNvPr>
          <p:cNvSpPr>
            <a:spLocks noGrp="1"/>
          </p:cNvSpPr>
          <p:nvPr>
            <p:ph type="sldNum" sz="quarter" idx="11"/>
          </p:nvPr>
        </p:nvSpPr>
        <p:spPr/>
        <p:txBody>
          <a:bodyPr/>
          <a:lstStyle/>
          <a:p>
            <a:fld id="{5EC1863C-CF81-F546-A0BD-020B630DE564}" type="slidenum">
              <a:rPr lang="en-US" smtClean="0"/>
              <a:t>17</a:t>
            </a:fld>
            <a:endParaRPr lang="en-US"/>
          </a:p>
        </p:txBody>
      </p:sp>
      <p:sp>
        <p:nvSpPr>
          <p:cNvPr id="4" name="Text Placeholder 3">
            <a:extLst>
              <a:ext uri="{FF2B5EF4-FFF2-40B4-BE49-F238E27FC236}">
                <a16:creationId xmlns:a16="http://schemas.microsoft.com/office/drawing/2014/main" id="{A3757F51-5735-ECCB-6661-36B54389BF9B}"/>
              </a:ext>
            </a:extLst>
          </p:cNvPr>
          <p:cNvSpPr>
            <a:spLocks noGrp="1"/>
          </p:cNvSpPr>
          <p:nvPr>
            <p:ph type="body" sz="quarter" idx="12"/>
          </p:nvPr>
        </p:nvSpPr>
        <p:spPr>
          <a:xfrm>
            <a:off x="1199321" y="1371600"/>
            <a:ext cx="5664776" cy="5062330"/>
          </a:xfrm>
        </p:spPr>
        <p:txBody>
          <a:bodyPr>
            <a:noAutofit/>
          </a:bodyPr>
          <a:lstStyle/>
          <a:p>
            <a:pPr>
              <a:lnSpc>
                <a:spcPct val="100000"/>
              </a:lnSpc>
              <a:spcBef>
                <a:spcPts val="0"/>
              </a:spcBef>
              <a:spcAft>
                <a:spcPts val="800"/>
              </a:spcAft>
            </a:pPr>
            <a:r>
              <a:rPr lang="en-GB" sz="2200" dirty="0">
                <a:cs typeface="Arial" panose="020B0604020202020204" pitchFamily="34" charset="0"/>
              </a:rPr>
              <a:t>Our</a:t>
            </a:r>
            <a:r>
              <a:rPr lang="en-GB" sz="2200" dirty="0">
                <a:latin typeface="Arial" panose="020B0604020202020204" pitchFamily="34" charset="0"/>
                <a:cs typeface="Arial" panose="020B0604020202020204" pitchFamily="34" charset="0"/>
              </a:rPr>
              <a:t> full report is available on our website.</a:t>
            </a:r>
            <a:r>
              <a:rPr lang="en-GB" sz="2200" b="1" dirty="0">
                <a:latin typeface="Arial" panose="020B0604020202020204" pitchFamily="34" charset="0"/>
                <a:cs typeface="Arial" panose="020B0604020202020204" pitchFamily="34" charset="0"/>
              </a:rPr>
              <a:t> </a:t>
            </a:r>
            <a:br>
              <a:rPr lang="en-GB" sz="2200" b="1" dirty="0">
                <a:latin typeface="Arial" panose="020B0604020202020204" pitchFamily="34" charset="0"/>
                <a:cs typeface="Arial" panose="020B0604020202020204" pitchFamily="34" charset="0"/>
              </a:rPr>
            </a:br>
            <a:r>
              <a:rPr lang="en-GB" sz="2200" dirty="0">
                <a:latin typeface="Arial" panose="020B0604020202020204" pitchFamily="34" charset="0"/>
                <a:ea typeface="Times New Roman" panose="02020603050405020304" pitchFamily="18" charset="0"/>
                <a:cs typeface="Arial" panose="020B0604020202020204" pitchFamily="34" charset="0"/>
              </a:rPr>
              <a:t>If you have difficulties accessing our report  please emai</a:t>
            </a:r>
            <a:r>
              <a:rPr lang="en-GB" sz="2200" dirty="0">
                <a:ea typeface="Times New Roman" panose="02020603050405020304" pitchFamily="18" charset="0"/>
                <a:cs typeface="Arial" panose="020B0604020202020204" pitchFamily="34" charset="0"/>
              </a:rPr>
              <a:t>l:</a:t>
            </a:r>
            <a:r>
              <a:rPr lang="en-GB" sz="2200" dirty="0">
                <a:latin typeface="Arial" panose="020B0604020202020204" pitchFamily="34" charset="0"/>
                <a:ea typeface="Times New Roman" panose="02020603050405020304" pitchFamily="18" charset="0"/>
                <a:cs typeface="Arial" panose="020B0604020202020204" pitchFamily="34" charset="0"/>
              </a:rPr>
              <a:t> </a:t>
            </a:r>
            <a:r>
              <a:rPr lang="en-GB" sz="2200" dirty="0">
                <a:latin typeface="Arial" panose="020B0604020202020204" pitchFamily="34" charset="0"/>
                <a:ea typeface="Times New Roman" panose="02020603050405020304" pitchFamily="18" charset="0"/>
                <a:cs typeface="Arial" panose="020B0604020202020204" pitchFamily="34" charset="0"/>
                <a:hlinkClick r:id="rId2"/>
              </a:rPr>
              <a:t>content_design_team@policeconduct.gov.uk</a:t>
            </a:r>
            <a:br>
              <a:rPr lang="en-GB" sz="2200" dirty="0">
                <a:latin typeface="Arial" panose="020B0604020202020204" pitchFamily="34" charset="0"/>
                <a:ea typeface="Times New Roman" panose="02020603050405020304" pitchFamily="18" charset="0"/>
                <a:cs typeface="Arial" panose="020B0604020202020204" pitchFamily="34" charset="0"/>
              </a:rPr>
            </a:br>
            <a:endParaRPr lang="en-GB" sz="2200" dirty="0">
              <a:latin typeface="Arial" panose="020B0604020202020204" pitchFamily="34" charset="0"/>
              <a:ea typeface="Times New Roman" panose="02020603050405020304" pitchFamily="18" charset="0"/>
              <a:cs typeface="Arial" panose="020B0604020202020204" pitchFamily="34" charset="0"/>
            </a:endParaRPr>
          </a:p>
          <a:p>
            <a:pPr>
              <a:lnSpc>
                <a:spcPct val="100000"/>
              </a:lnSpc>
              <a:spcBef>
                <a:spcPts val="0"/>
              </a:spcBef>
              <a:spcAft>
                <a:spcPts val="800"/>
              </a:spcAft>
            </a:pPr>
            <a:r>
              <a:rPr lang="en-GB" sz="2200" dirty="0">
                <a:latin typeface="Arial" panose="020B0604020202020204" pitchFamily="34" charset="0"/>
                <a:ea typeface="Times New Roman" panose="02020603050405020304" pitchFamily="18" charset="0"/>
                <a:cs typeface="Arial" panose="020B0604020202020204" pitchFamily="34" charset="0"/>
              </a:rPr>
              <a:t>For any questions or comments about our report or the statistics please email:</a:t>
            </a:r>
            <a:br>
              <a:rPr lang="en-GB" sz="2200" dirty="0">
                <a:latin typeface="Arial" panose="020B0604020202020204" pitchFamily="34" charset="0"/>
                <a:ea typeface="Times New Roman" panose="02020603050405020304" pitchFamily="18" charset="0"/>
                <a:cs typeface="Arial" panose="020B0604020202020204" pitchFamily="34" charset="0"/>
              </a:rPr>
            </a:br>
            <a:r>
              <a:rPr lang="en-GB" sz="2200" dirty="0">
                <a:latin typeface="Arial" panose="020B0604020202020204" pitchFamily="34" charset="0"/>
                <a:ea typeface="Times New Roman" panose="02020603050405020304" pitchFamily="18" charset="0"/>
                <a:cs typeface="Arial" panose="020B0604020202020204" pitchFamily="34" charset="0"/>
                <a:hlinkClick r:id="rId3"/>
              </a:rPr>
              <a:t>research@policeconduct.gov.uk</a:t>
            </a:r>
            <a:br>
              <a:rPr lang="en-GB" sz="2200" dirty="0">
                <a:latin typeface="Arial" panose="020B0604020202020204" pitchFamily="34" charset="0"/>
                <a:ea typeface="Times New Roman" panose="02020603050405020304" pitchFamily="18" charset="0"/>
                <a:cs typeface="Arial" panose="020B0604020202020204" pitchFamily="34" charset="0"/>
              </a:rPr>
            </a:br>
            <a:endParaRPr lang="en-GB" sz="2200" dirty="0">
              <a:latin typeface="Arial" panose="020B0604020202020204" pitchFamily="34" charset="0"/>
              <a:ea typeface="Times New Roman" panose="02020603050405020304" pitchFamily="18" charset="0"/>
              <a:cs typeface="Arial" panose="020B0604020202020204" pitchFamily="34" charset="0"/>
            </a:endParaRPr>
          </a:p>
          <a:p>
            <a:pPr>
              <a:lnSpc>
                <a:spcPct val="100000"/>
              </a:lnSpc>
              <a:spcBef>
                <a:spcPts val="0"/>
              </a:spcBef>
              <a:spcAft>
                <a:spcPts val="800"/>
              </a:spcAft>
            </a:pPr>
            <a:r>
              <a:rPr lang="en-GB" sz="2200" b="1" dirty="0">
                <a:latin typeface="Arial" panose="020B0604020202020204" pitchFamily="34" charset="0"/>
                <a:cs typeface="Arial" panose="020B0604020202020204" pitchFamily="34" charset="0"/>
              </a:rPr>
              <a:t>Website: </a:t>
            </a:r>
            <a:r>
              <a:rPr lang="en-GB" sz="2200" b="1" dirty="0">
                <a:latin typeface="Arial" panose="020B0604020202020204" pitchFamily="34" charset="0"/>
                <a:cs typeface="Arial" panose="020B0604020202020204" pitchFamily="34" charset="0"/>
                <a:hlinkClick r:id="rId4"/>
              </a:rPr>
              <a:t>www.policeconduct.gov.uk</a:t>
            </a:r>
            <a:br>
              <a:rPr lang="en-GB" sz="2200" b="1"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Twitter: @policeconduct</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Email: </a:t>
            </a:r>
            <a:r>
              <a:rPr lang="en-GB" sz="2200" dirty="0">
                <a:latin typeface="Arial" panose="020B0604020202020204" pitchFamily="34" charset="0"/>
                <a:cs typeface="Arial" panose="020B0604020202020204" pitchFamily="34" charset="0"/>
                <a:hlinkClick r:id="rId5"/>
              </a:rPr>
              <a:t>enquiries@policeconduct.gov.uk</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Phone: 0300 020 0096</a:t>
            </a:r>
            <a:br>
              <a:rPr lang="en-GB" sz="2200" dirty="0">
                <a:latin typeface="Arial" panose="020B0604020202020204" pitchFamily="34" charset="0"/>
                <a:cs typeface="Arial" panose="020B0604020202020204" pitchFamily="34" charset="0"/>
              </a:rPr>
            </a:br>
            <a:endParaRPr lang="en-US" sz="1800" strike="sngStrike" dirty="0">
              <a:highlight>
                <a:srgbClr val="FFFF00"/>
              </a:highlight>
            </a:endParaRPr>
          </a:p>
        </p:txBody>
      </p:sp>
      <p:sp>
        <p:nvSpPr>
          <p:cNvPr id="5" name="Text Placeholder 4">
            <a:extLst>
              <a:ext uri="{FF2B5EF4-FFF2-40B4-BE49-F238E27FC236}">
                <a16:creationId xmlns:a16="http://schemas.microsoft.com/office/drawing/2014/main" id="{730EA1CE-927C-7FD0-E10F-41384AF33C0E}"/>
              </a:ext>
            </a:extLst>
          </p:cNvPr>
          <p:cNvSpPr>
            <a:spLocks noGrp="1"/>
          </p:cNvSpPr>
          <p:nvPr>
            <p:ph type="body" sz="quarter" idx="13"/>
          </p:nvPr>
        </p:nvSpPr>
        <p:spPr/>
        <p:txBody>
          <a:bodyPr/>
          <a:lstStyle/>
          <a:p>
            <a:r>
              <a:rPr lang="en-US" dirty="0"/>
              <a:t>To find out more</a:t>
            </a:r>
          </a:p>
        </p:txBody>
      </p:sp>
      <p:pic>
        <p:nvPicPr>
          <p:cNvPr id="6" name="Picture 5" descr="A close-up of a logo&#10;&#10;Description automatically generated">
            <a:extLst>
              <a:ext uri="{FF2B5EF4-FFF2-40B4-BE49-F238E27FC236}">
                <a16:creationId xmlns:a16="http://schemas.microsoft.com/office/drawing/2014/main" id="{DFFFC68A-CBDA-BC19-C804-18845EBF323A}"/>
              </a:ext>
            </a:extLst>
          </p:cNvPr>
          <p:cNvPicPr>
            <a:picLocks noChangeAspect="1"/>
          </p:cNvPicPr>
          <p:nvPr/>
        </p:nvPicPr>
        <p:blipFill>
          <a:blip r:embed="rId6"/>
          <a:stretch>
            <a:fillRect/>
          </a:stretch>
        </p:blipFill>
        <p:spPr>
          <a:xfrm>
            <a:off x="7679752" y="1252538"/>
            <a:ext cx="3312927" cy="4684966"/>
          </a:xfrm>
          <a:prstGeom prst="rect">
            <a:avLst/>
          </a:prstGeom>
          <a:ln w="6350">
            <a:solidFill>
              <a:schemeClr val="bg1">
                <a:lumMod val="50000"/>
              </a:schemeClr>
            </a:solidFill>
          </a:ln>
          <a:effectLst>
            <a:outerShdw dist="152400" dir="3060000" algn="ctr" rotWithShape="0">
              <a:srgbClr val="000000">
                <a:alpha val="10000"/>
              </a:srgbClr>
            </a:outerShdw>
          </a:effectLst>
        </p:spPr>
      </p:pic>
    </p:spTree>
    <p:extLst>
      <p:ext uri="{BB962C8B-B14F-4D97-AF65-F5344CB8AC3E}">
        <p14:creationId xmlns:p14="http://schemas.microsoft.com/office/powerpoint/2010/main" val="2450228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B6E4D6-C001-4813-8BFD-E89E8FF5B80F}"/>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4192298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A247D7A-26EC-2044-AD7B-A1B44052C41C}"/>
              </a:ext>
            </a:extLst>
          </p:cNvPr>
          <p:cNvSpPr>
            <a:spLocks noGrp="1"/>
          </p:cNvSpPr>
          <p:nvPr>
            <p:ph type="ftr" sz="quarter" idx="10"/>
          </p:nvPr>
        </p:nvSpPr>
        <p:spPr/>
        <p:txBody>
          <a:bodyPr/>
          <a:lstStyle/>
          <a:p>
            <a:r>
              <a:rPr lang="en-US"/>
              <a:t>Independent Office for Police Conduct</a:t>
            </a:r>
            <a:endParaRPr lang="en-US" dirty="0"/>
          </a:p>
        </p:txBody>
      </p:sp>
      <p:sp>
        <p:nvSpPr>
          <p:cNvPr id="3" name="Slide Number Placeholder 2">
            <a:extLst>
              <a:ext uri="{FF2B5EF4-FFF2-40B4-BE49-F238E27FC236}">
                <a16:creationId xmlns:a16="http://schemas.microsoft.com/office/drawing/2014/main" id="{ECFD8400-9C38-CA4B-82CD-F49BD65FF0E1}"/>
              </a:ext>
            </a:extLst>
          </p:cNvPr>
          <p:cNvSpPr>
            <a:spLocks noGrp="1"/>
          </p:cNvSpPr>
          <p:nvPr>
            <p:ph type="sldNum" sz="quarter" idx="11"/>
          </p:nvPr>
        </p:nvSpPr>
        <p:spPr/>
        <p:txBody>
          <a:bodyPr/>
          <a:lstStyle/>
          <a:p>
            <a:fld id="{5EC1863C-CF81-F546-A0BD-020B630DE564}" type="slidenum">
              <a:rPr lang="en-US" smtClean="0"/>
              <a:t>2</a:t>
            </a:fld>
            <a:endParaRPr lang="en-US"/>
          </a:p>
        </p:txBody>
      </p:sp>
      <p:sp>
        <p:nvSpPr>
          <p:cNvPr id="5" name="Text Placeholder 4">
            <a:extLst>
              <a:ext uri="{FF2B5EF4-FFF2-40B4-BE49-F238E27FC236}">
                <a16:creationId xmlns:a16="http://schemas.microsoft.com/office/drawing/2014/main" id="{412EB422-B5C8-4245-A815-58CE75789AC6}"/>
              </a:ext>
            </a:extLst>
          </p:cNvPr>
          <p:cNvSpPr>
            <a:spLocks noGrp="1"/>
          </p:cNvSpPr>
          <p:nvPr>
            <p:ph type="body" sz="quarter" idx="13"/>
          </p:nvPr>
        </p:nvSpPr>
        <p:spPr/>
        <p:txBody>
          <a:bodyPr/>
          <a:lstStyle/>
          <a:p>
            <a:r>
              <a:rPr lang="en-US" dirty="0"/>
              <a:t>About this report</a:t>
            </a:r>
          </a:p>
        </p:txBody>
      </p:sp>
      <p:sp>
        <p:nvSpPr>
          <p:cNvPr id="10" name="TextBox 9">
            <a:extLst>
              <a:ext uri="{FF2B5EF4-FFF2-40B4-BE49-F238E27FC236}">
                <a16:creationId xmlns:a16="http://schemas.microsoft.com/office/drawing/2014/main" id="{61F1EDC8-7F96-8DDB-644A-BCC7985686E3}"/>
              </a:ext>
            </a:extLst>
          </p:cNvPr>
          <p:cNvSpPr txBox="1"/>
          <p:nvPr/>
        </p:nvSpPr>
        <p:spPr>
          <a:xfrm>
            <a:off x="1072545" y="1474839"/>
            <a:ext cx="5523327" cy="5109091"/>
          </a:xfrm>
          <a:prstGeom prst="rect">
            <a:avLst/>
          </a:prstGeom>
          <a:noFill/>
        </p:spPr>
        <p:txBody>
          <a:bodyPr wrap="square" rtlCol="0">
            <a:spAutoFit/>
          </a:bodyPr>
          <a:lstStyle/>
          <a:p>
            <a:r>
              <a:rPr lang="en-US" sz="2200" dirty="0">
                <a:solidFill>
                  <a:srgbClr val="373A36"/>
                </a:solidFill>
                <a:latin typeface="Arial" panose="020B0604020202020204" pitchFamily="34" charset="0"/>
                <a:cs typeface="Arial" panose="020B0604020202020204" pitchFamily="34" charset="0"/>
              </a:rPr>
              <a:t>This report sets out the figures on deaths during or following police contact that happened between 1 April 2022 and </a:t>
            </a:r>
            <a:br>
              <a:rPr lang="en-US" sz="2200" dirty="0">
                <a:solidFill>
                  <a:srgbClr val="373A36"/>
                </a:solidFill>
                <a:latin typeface="Arial" panose="020B0604020202020204" pitchFamily="34" charset="0"/>
                <a:cs typeface="Arial" panose="020B0604020202020204" pitchFamily="34" charset="0"/>
              </a:rPr>
            </a:br>
            <a:r>
              <a:rPr lang="en-US" sz="2200" dirty="0">
                <a:solidFill>
                  <a:srgbClr val="373A36"/>
                </a:solidFill>
                <a:latin typeface="Arial" panose="020B0604020202020204" pitchFamily="34" charset="0"/>
                <a:cs typeface="Arial" panose="020B0604020202020204" pitchFamily="34" charset="0"/>
              </a:rPr>
              <a:t>31 March 2023. </a:t>
            </a:r>
          </a:p>
          <a:p>
            <a:br>
              <a:rPr lang="en-US" sz="2200" dirty="0">
                <a:solidFill>
                  <a:srgbClr val="373A36"/>
                </a:solidFill>
                <a:latin typeface="Arial" panose="020B0604020202020204" pitchFamily="34" charset="0"/>
                <a:cs typeface="Arial" panose="020B0604020202020204" pitchFamily="34" charset="0"/>
              </a:rPr>
            </a:br>
            <a:r>
              <a:rPr lang="en-US" sz="2200" dirty="0">
                <a:solidFill>
                  <a:srgbClr val="373A36"/>
                </a:solidFill>
                <a:latin typeface="Arial" panose="020B0604020202020204" pitchFamily="34" charset="0"/>
                <a:cs typeface="Arial" panose="020B0604020202020204" pitchFamily="34" charset="0"/>
              </a:rPr>
              <a:t>It covers the figures for England and Wales, and includes an overview of the nature and circumstances in which these deaths occurred. </a:t>
            </a:r>
          </a:p>
          <a:p>
            <a:endParaRPr lang="en-US" sz="2200" dirty="0">
              <a:solidFill>
                <a:srgbClr val="373A36"/>
              </a:solidFill>
              <a:latin typeface="Arial" panose="020B0604020202020204" pitchFamily="34" charset="0"/>
              <a:cs typeface="Arial" panose="020B0604020202020204" pitchFamily="34" charset="0"/>
            </a:endParaRPr>
          </a:p>
          <a:p>
            <a:r>
              <a:rPr lang="en-US" sz="2200" dirty="0">
                <a:solidFill>
                  <a:srgbClr val="373A36"/>
                </a:solidFill>
                <a:latin typeface="Arial" panose="020B0604020202020204" pitchFamily="34" charset="0"/>
                <a:cs typeface="Arial" panose="020B0604020202020204" pitchFamily="34" charset="0"/>
              </a:rPr>
              <a:t>It is the nineteenth annual report on deaths during or following police contact published by the IOPC, formerly the Independent Police Complaints Commission. </a:t>
            </a:r>
          </a:p>
          <a:p>
            <a:endParaRPr lang="en-US" dirty="0"/>
          </a:p>
        </p:txBody>
      </p:sp>
      <p:pic>
        <p:nvPicPr>
          <p:cNvPr id="7" name="Picture 6" descr="A close-up of a logo&#10;&#10;Description automatically generated">
            <a:extLst>
              <a:ext uri="{FF2B5EF4-FFF2-40B4-BE49-F238E27FC236}">
                <a16:creationId xmlns:a16="http://schemas.microsoft.com/office/drawing/2014/main" id="{591667CE-EAAF-7A90-0989-481CDD24D2FE}"/>
              </a:ext>
            </a:extLst>
          </p:cNvPr>
          <p:cNvPicPr>
            <a:picLocks noChangeAspect="1"/>
          </p:cNvPicPr>
          <p:nvPr/>
        </p:nvPicPr>
        <p:blipFill>
          <a:blip r:embed="rId2"/>
          <a:stretch>
            <a:fillRect/>
          </a:stretch>
        </p:blipFill>
        <p:spPr>
          <a:xfrm>
            <a:off x="7478308" y="1395772"/>
            <a:ext cx="3555451" cy="5027931"/>
          </a:xfrm>
          <a:prstGeom prst="rect">
            <a:avLst/>
          </a:prstGeom>
          <a:ln w="6350">
            <a:solidFill>
              <a:schemeClr val="bg1">
                <a:lumMod val="50000"/>
              </a:schemeClr>
            </a:solidFill>
          </a:ln>
          <a:effectLst>
            <a:outerShdw dist="152400" dir="3060000" algn="ctr" rotWithShape="0">
              <a:srgbClr val="000000">
                <a:alpha val="10000"/>
              </a:srgbClr>
            </a:outerShdw>
          </a:effectLst>
        </p:spPr>
      </p:pic>
    </p:spTree>
    <p:extLst>
      <p:ext uri="{BB962C8B-B14F-4D97-AF65-F5344CB8AC3E}">
        <p14:creationId xmlns:p14="http://schemas.microsoft.com/office/powerpoint/2010/main" val="1199849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A247D7A-26EC-2044-AD7B-A1B44052C41C}"/>
              </a:ext>
            </a:extLst>
          </p:cNvPr>
          <p:cNvSpPr>
            <a:spLocks noGrp="1"/>
          </p:cNvSpPr>
          <p:nvPr>
            <p:ph type="ftr" sz="quarter" idx="10"/>
          </p:nvPr>
        </p:nvSpPr>
        <p:spPr/>
        <p:txBody>
          <a:bodyPr/>
          <a:lstStyle/>
          <a:p>
            <a:r>
              <a:rPr lang="en-US"/>
              <a:t>Independent Office for Police Conduct</a:t>
            </a:r>
            <a:endParaRPr lang="en-US" dirty="0"/>
          </a:p>
        </p:txBody>
      </p:sp>
      <p:sp>
        <p:nvSpPr>
          <p:cNvPr id="3" name="Slide Number Placeholder 2">
            <a:extLst>
              <a:ext uri="{FF2B5EF4-FFF2-40B4-BE49-F238E27FC236}">
                <a16:creationId xmlns:a16="http://schemas.microsoft.com/office/drawing/2014/main" id="{ECFD8400-9C38-CA4B-82CD-F49BD65FF0E1}"/>
              </a:ext>
            </a:extLst>
          </p:cNvPr>
          <p:cNvSpPr>
            <a:spLocks noGrp="1"/>
          </p:cNvSpPr>
          <p:nvPr>
            <p:ph type="sldNum" sz="quarter" idx="11"/>
          </p:nvPr>
        </p:nvSpPr>
        <p:spPr/>
        <p:txBody>
          <a:bodyPr/>
          <a:lstStyle/>
          <a:p>
            <a:fld id="{5EC1863C-CF81-F546-A0BD-020B630DE564}" type="slidenum">
              <a:rPr lang="en-US" smtClean="0"/>
              <a:t>3</a:t>
            </a:fld>
            <a:endParaRPr lang="en-US"/>
          </a:p>
        </p:txBody>
      </p:sp>
      <p:sp>
        <p:nvSpPr>
          <p:cNvPr id="5" name="Text Placeholder 4">
            <a:extLst>
              <a:ext uri="{FF2B5EF4-FFF2-40B4-BE49-F238E27FC236}">
                <a16:creationId xmlns:a16="http://schemas.microsoft.com/office/drawing/2014/main" id="{412EB422-B5C8-4245-A815-58CE75789AC6}"/>
              </a:ext>
            </a:extLst>
          </p:cNvPr>
          <p:cNvSpPr>
            <a:spLocks noGrp="1"/>
          </p:cNvSpPr>
          <p:nvPr>
            <p:ph type="body" sz="quarter" idx="13"/>
          </p:nvPr>
        </p:nvSpPr>
        <p:spPr/>
        <p:txBody>
          <a:bodyPr/>
          <a:lstStyle/>
          <a:p>
            <a:r>
              <a:rPr lang="en-US" dirty="0"/>
              <a:t>Introduction</a:t>
            </a:r>
          </a:p>
        </p:txBody>
      </p:sp>
      <p:sp>
        <p:nvSpPr>
          <p:cNvPr id="10" name="TextBox 9">
            <a:extLst>
              <a:ext uri="{FF2B5EF4-FFF2-40B4-BE49-F238E27FC236}">
                <a16:creationId xmlns:a16="http://schemas.microsoft.com/office/drawing/2014/main" id="{61F1EDC8-7F96-8DDB-644A-BCC7985686E3}"/>
              </a:ext>
            </a:extLst>
          </p:cNvPr>
          <p:cNvSpPr txBox="1"/>
          <p:nvPr/>
        </p:nvSpPr>
        <p:spPr>
          <a:xfrm>
            <a:off x="1198562" y="1561763"/>
            <a:ext cx="9906973" cy="4893134"/>
          </a:xfrm>
          <a:prstGeom prst="rect">
            <a:avLst/>
          </a:prstGeom>
          <a:noFill/>
        </p:spPr>
        <p:txBody>
          <a:bodyPr wrap="square" rtlCol="0">
            <a:spAutoFit/>
          </a:bodyPr>
          <a:lstStyle/>
          <a:p>
            <a:r>
              <a:rPr lang="en-US" sz="2200" dirty="0">
                <a:solidFill>
                  <a:srgbClr val="373A36"/>
                </a:solidFill>
                <a:latin typeface="Arial" panose="020B0604020202020204" pitchFamily="34" charset="0"/>
                <a:cs typeface="Arial" panose="020B0604020202020204" pitchFamily="34" charset="0"/>
              </a:rPr>
              <a:t>To produce these statistics, we examine the circumstances of all deaths that are referred to us. We decide whether the deaths meet the criteria for inclusion in this report under one of the following categories:</a:t>
            </a:r>
          </a:p>
          <a:p>
            <a:endParaRPr lang="en-US" sz="2200" dirty="0">
              <a:solidFill>
                <a:srgbClr val="373A36"/>
              </a:solidFill>
              <a:latin typeface="Arial" panose="020B0604020202020204" pitchFamily="34" charset="0"/>
              <a:cs typeface="Arial" panose="020B0604020202020204" pitchFamily="34" charset="0"/>
            </a:endParaRPr>
          </a:p>
          <a:p>
            <a:pPr marL="342900" indent="-342900" defTabSz="914400">
              <a:lnSpc>
                <a:spcPct val="115000"/>
              </a:lnSpc>
              <a:spcBef>
                <a:spcPts val="1000"/>
              </a:spcBef>
              <a:spcAft>
                <a:spcPts val="300"/>
              </a:spcAft>
              <a:buClr>
                <a:srgbClr val="F0B323"/>
              </a:buClr>
              <a:buSzPct val="100000"/>
              <a:buFont typeface="Symbol" panose="05050102010706020507" pitchFamily="18" charset="2"/>
              <a:buChar char=""/>
            </a:pPr>
            <a:r>
              <a:rPr lang="en-US" sz="2200" dirty="0">
                <a:solidFill>
                  <a:srgbClr val="373A36"/>
                </a:solidFill>
                <a:latin typeface="Arial" panose="020B0604020202020204" pitchFamily="34" charset="0"/>
              </a:rPr>
              <a:t>road traffic fatalities </a:t>
            </a:r>
          </a:p>
          <a:p>
            <a:pPr marL="342900" indent="-342900" defTabSz="914400">
              <a:lnSpc>
                <a:spcPct val="115000"/>
              </a:lnSpc>
              <a:spcBef>
                <a:spcPts val="1000"/>
              </a:spcBef>
              <a:spcAft>
                <a:spcPts val="300"/>
              </a:spcAft>
              <a:buClr>
                <a:srgbClr val="F0B323"/>
              </a:buClr>
              <a:buSzPct val="100000"/>
              <a:buFont typeface="Symbol" panose="05050102010706020507" pitchFamily="18" charset="2"/>
              <a:buChar char=""/>
            </a:pPr>
            <a:r>
              <a:rPr lang="en-US" sz="2200" dirty="0">
                <a:solidFill>
                  <a:srgbClr val="373A36"/>
                </a:solidFill>
                <a:latin typeface="Arial" panose="020B0604020202020204" pitchFamily="34" charset="0"/>
              </a:rPr>
              <a:t>fatal shootings </a:t>
            </a:r>
          </a:p>
          <a:p>
            <a:pPr marL="342900" indent="-342900" defTabSz="914400">
              <a:lnSpc>
                <a:spcPct val="115000"/>
              </a:lnSpc>
              <a:spcBef>
                <a:spcPts val="1000"/>
              </a:spcBef>
              <a:spcAft>
                <a:spcPts val="300"/>
              </a:spcAft>
              <a:buClr>
                <a:srgbClr val="F0B323"/>
              </a:buClr>
              <a:buSzPct val="100000"/>
              <a:buFont typeface="Symbol" panose="05050102010706020507" pitchFamily="18" charset="2"/>
              <a:buChar char=""/>
            </a:pPr>
            <a:r>
              <a:rPr lang="en-US" sz="2200" dirty="0">
                <a:solidFill>
                  <a:srgbClr val="373A36"/>
                </a:solidFill>
                <a:latin typeface="Arial" panose="020B0604020202020204" pitchFamily="34" charset="0"/>
              </a:rPr>
              <a:t>deaths in or following police custody </a:t>
            </a:r>
          </a:p>
          <a:p>
            <a:pPr marL="342900" indent="-342900" defTabSz="914400">
              <a:lnSpc>
                <a:spcPct val="115000"/>
              </a:lnSpc>
              <a:spcBef>
                <a:spcPts val="1000"/>
              </a:spcBef>
              <a:spcAft>
                <a:spcPts val="300"/>
              </a:spcAft>
              <a:buClr>
                <a:srgbClr val="F0B323"/>
              </a:buClr>
              <a:buSzPct val="100000"/>
              <a:buFont typeface="Symbol" panose="05050102010706020507" pitchFamily="18" charset="2"/>
              <a:buChar char=""/>
            </a:pPr>
            <a:r>
              <a:rPr lang="en-US" sz="2200" dirty="0">
                <a:solidFill>
                  <a:srgbClr val="373A36"/>
                </a:solidFill>
                <a:latin typeface="Arial" panose="020B0604020202020204" pitchFamily="34" charset="0"/>
              </a:rPr>
              <a:t>apparent suicides following police custody</a:t>
            </a:r>
          </a:p>
          <a:p>
            <a:pPr marL="342900" indent="-342900" defTabSz="914400">
              <a:lnSpc>
                <a:spcPct val="115000"/>
              </a:lnSpc>
              <a:spcBef>
                <a:spcPts val="1000"/>
              </a:spcBef>
              <a:spcAft>
                <a:spcPts val="300"/>
              </a:spcAft>
              <a:buClr>
                <a:srgbClr val="F0B323"/>
              </a:buClr>
              <a:buSzPct val="100000"/>
              <a:buFont typeface="Symbol" panose="05050102010706020507" pitchFamily="18" charset="2"/>
              <a:buChar char=""/>
            </a:pPr>
            <a:r>
              <a:rPr lang="en-US" sz="2200" dirty="0">
                <a:solidFill>
                  <a:srgbClr val="373A36"/>
                </a:solidFill>
                <a:latin typeface="Arial" panose="020B0604020202020204" pitchFamily="34" charset="0"/>
              </a:rPr>
              <a:t>other deaths following police contact that were subject to an</a:t>
            </a:r>
            <a:br>
              <a:rPr lang="en-US" sz="2200" dirty="0">
                <a:solidFill>
                  <a:srgbClr val="373A36"/>
                </a:solidFill>
                <a:latin typeface="Arial" panose="020B0604020202020204" pitchFamily="34" charset="0"/>
              </a:rPr>
            </a:br>
            <a:r>
              <a:rPr lang="en-US" sz="2200" dirty="0">
                <a:solidFill>
                  <a:srgbClr val="373A36"/>
                </a:solidFill>
                <a:latin typeface="Arial" panose="020B0604020202020204" pitchFamily="34" charset="0"/>
              </a:rPr>
              <a:t>independent investigation</a:t>
            </a:r>
          </a:p>
          <a:p>
            <a:endParaRPr lang="en-US" dirty="0"/>
          </a:p>
        </p:txBody>
      </p:sp>
    </p:spTree>
    <p:extLst>
      <p:ext uri="{BB962C8B-B14F-4D97-AF65-F5344CB8AC3E}">
        <p14:creationId xmlns:p14="http://schemas.microsoft.com/office/powerpoint/2010/main" val="3923186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EFF59CE-ED33-6D4A-AF9C-43C7FACE94E0}"/>
              </a:ext>
            </a:extLst>
          </p:cNvPr>
          <p:cNvSpPr>
            <a:spLocks noGrp="1"/>
          </p:cNvSpPr>
          <p:nvPr>
            <p:ph type="ftr" sz="quarter" idx="3"/>
          </p:nvPr>
        </p:nvSpPr>
        <p:spPr/>
        <p:txBody>
          <a:bodyPr/>
          <a:lstStyle/>
          <a:p>
            <a:r>
              <a:rPr lang="en-US"/>
              <a:t>Independent Office for Police Conduct</a:t>
            </a:r>
            <a:endParaRPr lang="en-US" dirty="0"/>
          </a:p>
        </p:txBody>
      </p:sp>
      <p:sp>
        <p:nvSpPr>
          <p:cNvPr id="3" name="Slide Number Placeholder 2">
            <a:extLst>
              <a:ext uri="{FF2B5EF4-FFF2-40B4-BE49-F238E27FC236}">
                <a16:creationId xmlns:a16="http://schemas.microsoft.com/office/drawing/2014/main" id="{3DD869EE-F7C8-9A43-87AA-7F3C87F26AE1}"/>
              </a:ext>
            </a:extLst>
          </p:cNvPr>
          <p:cNvSpPr>
            <a:spLocks noGrp="1"/>
          </p:cNvSpPr>
          <p:nvPr>
            <p:ph type="sldNum" sz="quarter" idx="4"/>
          </p:nvPr>
        </p:nvSpPr>
        <p:spPr/>
        <p:txBody>
          <a:bodyPr/>
          <a:lstStyle/>
          <a:p>
            <a:fld id="{5EC1863C-CF81-F546-A0BD-020B630DE564}" type="slidenum">
              <a:rPr lang="en-US" smtClean="0"/>
              <a:t>4</a:t>
            </a:fld>
            <a:endParaRPr lang="en-US"/>
          </a:p>
        </p:txBody>
      </p:sp>
      <p:sp>
        <p:nvSpPr>
          <p:cNvPr id="4" name="Text Placeholder 3">
            <a:extLst>
              <a:ext uri="{FF2B5EF4-FFF2-40B4-BE49-F238E27FC236}">
                <a16:creationId xmlns:a16="http://schemas.microsoft.com/office/drawing/2014/main" id="{30466399-98A8-D14C-A045-46957C7F7F9E}"/>
              </a:ext>
            </a:extLst>
          </p:cNvPr>
          <p:cNvSpPr>
            <a:spLocks noGrp="1"/>
          </p:cNvSpPr>
          <p:nvPr>
            <p:ph type="body" sz="quarter" idx="10"/>
          </p:nvPr>
        </p:nvSpPr>
        <p:spPr/>
        <p:txBody>
          <a:bodyPr>
            <a:normAutofit/>
          </a:bodyPr>
          <a:lstStyle/>
          <a:p>
            <a:r>
              <a:rPr lang="en-US" sz="2200" dirty="0">
                <a:latin typeface="Arial" panose="020B0604020202020204" pitchFamily="34" charset="0"/>
                <a:cs typeface="Arial" panose="020B0604020202020204" pitchFamily="34" charset="0"/>
              </a:rPr>
              <a:t>The UK Statistics Authority has designated these statistics as National Statistics.</a:t>
            </a:r>
            <a:br>
              <a:rPr lang="en-US" sz="2200" dirty="0">
                <a:latin typeface="Arial" panose="020B0604020202020204" pitchFamily="34" charset="0"/>
                <a:cs typeface="Arial" panose="020B0604020202020204" pitchFamily="34" charset="0"/>
              </a:rPr>
            </a:br>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This designation means that the statistics: </a:t>
            </a:r>
          </a:p>
          <a:p>
            <a:pPr marL="342900" indent="-342900">
              <a:lnSpc>
                <a:spcPct val="115000"/>
              </a:lnSpc>
              <a:spcAft>
                <a:spcPts val="300"/>
              </a:spcAft>
              <a:buClr>
                <a:srgbClr val="F0B323"/>
              </a:buClr>
              <a:buSzPct val="100000"/>
              <a:buFont typeface="Symbol" panose="05050102010706020507" pitchFamily="18" charset="2"/>
              <a:buChar char=""/>
            </a:pPr>
            <a:r>
              <a:rPr lang="en-US" sz="2200" dirty="0"/>
              <a:t>meet identified user needs </a:t>
            </a:r>
          </a:p>
          <a:p>
            <a:pPr marL="342900" indent="-342900">
              <a:lnSpc>
                <a:spcPct val="115000"/>
              </a:lnSpc>
              <a:spcAft>
                <a:spcPts val="300"/>
              </a:spcAft>
              <a:buClr>
                <a:srgbClr val="F0B323"/>
              </a:buClr>
              <a:buSzPct val="100000"/>
              <a:buFont typeface="Symbol" panose="05050102010706020507" pitchFamily="18" charset="2"/>
              <a:buChar char=""/>
            </a:pPr>
            <a:r>
              <a:rPr lang="en-US" sz="2200" dirty="0"/>
              <a:t>are well explained and readily accessible </a:t>
            </a:r>
          </a:p>
          <a:p>
            <a:pPr marL="342900" indent="-342900">
              <a:lnSpc>
                <a:spcPct val="115000"/>
              </a:lnSpc>
              <a:spcAft>
                <a:spcPts val="300"/>
              </a:spcAft>
              <a:buClr>
                <a:srgbClr val="F0B323"/>
              </a:buClr>
              <a:buSzPct val="100000"/>
              <a:buFont typeface="Symbol" panose="05050102010706020507" pitchFamily="18" charset="2"/>
              <a:buChar char=""/>
            </a:pPr>
            <a:r>
              <a:rPr lang="en-US" sz="2200" dirty="0"/>
              <a:t>are produced according to sound methods </a:t>
            </a:r>
          </a:p>
          <a:p>
            <a:pPr marL="342900" indent="-342900">
              <a:lnSpc>
                <a:spcPct val="115000"/>
              </a:lnSpc>
              <a:spcAft>
                <a:spcPts val="300"/>
              </a:spcAft>
              <a:buClr>
                <a:srgbClr val="F0B323"/>
              </a:buClr>
              <a:buSzPct val="100000"/>
              <a:buFont typeface="Symbol" panose="05050102010706020507" pitchFamily="18" charset="2"/>
              <a:buChar char=""/>
            </a:pPr>
            <a:r>
              <a:rPr lang="en-US" sz="2200" dirty="0"/>
              <a:t>are managed impartially and objectively in the public interest</a:t>
            </a:r>
          </a:p>
        </p:txBody>
      </p:sp>
      <p:sp>
        <p:nvSpPr>
          <p:cNvPr id="5" name="Text Placeholder 4">
            <a:extLst>
              <a:ext uri="{FF2B5EF4-FFF2-40B4-BE49-F238E27FC236}">
                <a16:creationId xmlns:a16="http://schemas.microsoft.com/office/drawing/2014/main" id="{06B342BA-EFB5-C044-87E8-864E534CCD96}"/>
              </a:ext>
            </a:extLst>
          </p:cNvPr>
          <p:cNvSpPr>
            <a:spLocks noGrp="1"/>
          </p:cNvSpPr>
          <p:nvPr>
            <p:ph type="body" sz="quarter" idx="11"/>
          </p:nvPr>
        </p:nvSpPr>
        <p:spPr/>
        <p:txBody>
          <a:bodyPr/>
          <a:lstStyle/>
          <a:p>
            <a:r>
              <a:rPr lang="en-US" dirty="0"/>
              <a:t>National statistics</a:t>
            </a:r>
          </a:p>
        </p:txBody>
      </p:sp>
      <p:pic>
        <p:nvPicPr>
          <p:cNvPr id="7" name="Picture Placeholder 6">
            <a:extLst>
              <a:ext uri="{FF2B5EF4-FFF2-40B4-BE49-F238E27FC236}">
                <a16:creationId xmlns:a16="http://schemas.microsoft.com/office/drawing/2014/main" id="{33A4456E-7531-7680-99CC-F7CFCDE22353}"/>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1386" r="-15"/>
          <a:stretch/>
        </p:blipFill>
        <p:spPr>
          <a:xfrm>
            <a:off x="8603954" y="569913"/>
            <a:ext cx="2285817" cy="2254207"/>
          </a:xfrm>
          <a:prstGeom prst="rect">
            <a:avLst/>
          </a:prstGeom>
        </p:spPr>
      </p:pic>
    </p:spTree>
    <p:extLst>
      <p:ext uri="{BB962C8B-B14F-4D97-AF65-F5344CB8AC3E}">
        <p14:creationId xmlns:p14="http://schemas.microsoft.com/office/powerpoint/2010/main" val="886800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383B68-4362-0679-7E1D-ED1447649FC3}"/>
              </a:ext>
            </a:extLst>
          </p:cNvPr>
          <p:cNvSpPr>
            <a:spLocks noGrp="1"/>
          </p:cNvSpPr>
          <p:nvPr>
            <p:ph type="ftr" sz="quarter" idx="10"/>
          </p:nvPr>
        </p:nvSpPr>
        <p:spPr/>
        <p:txBody>
          <a:bodyPr/>
          <a:lstStyle/>
          <a:p>
            <a:r>
              <a:rPr lang="en-US"/>
              <a:t>Independent Office for Police Conduct</a:t>
            </a:r>
            <a:endParaRPr lang="en-US" dirty="0"/>
          </a:p>
        </p:txBody>
      </p:sp>
      <p:sp>
        <p:nvSpPr>
          <p:cNvPr id="3" name="Slide Number Placeholder 2">
            <a:extLst>
              <a:ext uri="{FF2B5EF4-FFF2-40B4-BE49-F238E27FC236}">
                <a16:creationId xmlns:a16="http://schemas.microsoft.com/office/drawing/2014/main" id="{2F9B3B41-A681-9499-B37A-B75BAD1F6B84}"/>
              </a:ext>
            </a:extLst>
          </p:cNvPr>
          <p:cNvSpPr>
            <a:spLocks noGrp="1"/>
          </p:cNvSpPr>
          <p:nvPr>
            <p:ph type="sldNum" sz="quarter" idx="11"/>
          </p:nvPr>
        </p:nvSpPr>
        <p:spPr/>
        <p:txBody>
          <a:bodyPr/>
          <a:lstStyle/>
          <a:p>
            <a:fld id="{5EC1863C-CF81-F546-A0BD-020B630DE564}" type="slidenum">
              <a:rPr lang="en-US" smtClean="0"/>
              <a:t>5</a:t>
            </a:fld>
            <a:endParaRPr lang="en-US"/>
          </a:p>
        </p:txBody>
      </p:sp>
      <p:sp>
        <p:nvSpPr>
          <p:cNvPr id="4" name="Text Placeholder 3">
            <a:extLst>
              <a:ext uri="{FF2B5EF4-FFF2-40B4-BE49-F238E27FC236}">
                <a16:creationId xmlns:a16="http://schemas.microsoft.com/office/drawing/2014/main" id="{C403E7E1-5944-E835-4AA2-349778DAD53C}"/>
              </a:ext>
            </a:extLst>
          </p:cNvPr>
          <p:cNvSpPr>
            <a:spLocks noGrp="1"/>
          </p:cNvSpPr>
          <p:nvPr>
            <p:ph type="body" sz="quarter" idx="12"/>
          </p:nvPr>
        </p:nvSpPr>
        <p:spPr>
          <a:xfrm>
            <a:off x="1238865" y="1489586"/>
            <a:ext cx="9247238" cy="4944343"/>
          </a:xfrm>
        </p:spPr>
        <p:txBody>
          <a:bodyPr>
            <a:normAutofit/>
          </a:bodyPr>
          <a:lstStyle/>
          <a:p>
            <a:r>
              <a:rPr lang="en-GB" sz="2200" dirty="0">
                <a:latin typeface="Arial" panose="020B0604020202020204" pitchFamily="34" charset="0"/>
                <a:cs typeface="Arial" panose="020B0604020202020204" pitchFamily="34" charset="0"/>
              </a:rPr>
              <a:t>During 2022/23, in each category there were: </a:t>
            </a:r>
            <a:br>
              <a:rPr lang="en-GB" sz="2200" dirty="0">
                <a:latin typeface="Arial" panose="020B0604020202020204" pitchFamily="34" charset="0"/>
                <a:cs typeface="Arial" panose="020B0604020202020204" pitchFamily="34" charset="0"/>
              </a:rPr>
            </a:br>
            <a:endParaRPr lang="en-GB" sz="2200" dirty="0">
              <a:latin typeface="Arial" panose="020B0604020202020204" pitchFamily="34" charset="0"/>
              <a:cs typeface="Arial" panose="020B0604020202020204" pitchFamily="34" charset="0"/>
            </a:endParaRPr>
          </a:p>
          <a:p>
            <a:pPr marL="342900" lvl="1" indent="-342900">
              <a:lnSpc>
                <a:spcPct val="115000"/>
              </a:lnSpc>
              <a:spcBef>
                <a:spcPts val="1000"/>
              </a:spcBef>
              <a:spcAft>
                <a:spcPts val="300"/>
              </a:spcAft>
              <a:buClr>
                <a:srgbClr val="F0B323"/>
              </a:buClr>
              <a:buSzPct val="100000"/>
              <a:buFont typeface="Symbol" panose="05050102010706020507" pitchFamily="18" charset="2"/>
              <a:buChar char=""/>
            </a:pPr>
            <a:r>
              <a:rPr lang="en-GB" sz="2200" b="0" dirty="0"/>
              <a:t>28 road traffic fatalities </a:t>
            </a:r>
          </a:p>
          <a:p>
            <a:pPr marL="342900" lvl="1" indent="-342900">
              <a:lnSpc>
                <a:spcPct val="115000"/>
              </a:lnSpc>
              <a:spcBef>
                <a:spcPts val="1000"/>
              </a:spcBef>
              <a:spcAft>
                <a:spcPts val="300"/>
              </a:spcAft>
              <a:buClr>
                <a:srgbClr val="F0B323"/>
              </a:buClr>
              <a:buSzPct val="100000"/>
              <a:buFont typeface="Symbol" panose="05050102010706020507" pitchFamily="18" charset="2"/>
              <a:buChar char=""/>
            </a:pPr>
            <a:r>
              <a:rPr lang="en-GB" sz="2200" b="0" dirty="0"/>
              <a:t>3 fatal police shootings </a:t>
            </a:r>
          </a:p>
          <a:p>
            <a:pPr marL="342900" lvl="1" indent="-342900">
              <a:lnSpc>
                <a:spcPct val="115000"/>
              </a:lnSpc>
              <a:spcBef>
                <a:spcPts val="1000"/>
              </a:spcBef>
              <a:spcAft>
                <a:spcPts val="300"/>
              </a:spcAft>
              <a:buClr>
                <a:srgbClr val="F0B323"/>
              </a:buClr>
              <a:buSzPct val="100000"/>
              <a:buFont typeface="Symbol" panose="05050102010706020507" pitchFamily="18" charset="2"/>
              <a:buChar char=""/>
            </a:pPr>
            <a:r>
              <a:rPr lang="en-GB" sz="2200" b="0" dirty="0"/>
              <a:t>23 deaths in or following police custody </a:t>
            </a:r>
          </a:p>
          <a:p>
            <a:pPr marL="342900" lvl="1" indent="-342900">
              <a:lnSpc>
                <a:spcPct val="115000"/>
              </a:lnSpc>
              <a:spcBef>
                <a:spcPts val="1000"/>
              </a:spcBef>
              <a:spcAft>
                <a:spcPts val="300"/>
              </a:spcAft>
              <a:buClr>
                <a:srgbClr val="F0B323"/>
              </a:buClr>
              <a:buSzPct val="100000"/>
              <a:buFont typeface="Symbol" panose="05050102010706020507" pitchFamily="18" charset="2"/>
              <a:buChar char=""/>
            </a:pPr>
            <a:r>
              <a:rPr lang="en-GB" sz="2200" b="0" dirty="0"/>
              <a:t>52 apparent suicides following police custody </a:t>
            </a:r>
          </a:p>
          <a:p>
            <a:pPr marL="342900" lvl="1" indent="-342900">
              <a:lnSpc>
                <a:spcPct val="115000"/>
              </a:lnSpc>
              <a:spcBef>
                <a:spcPts val="1000"/>
              </a:spcBef>
              <a:spcAft>
                <a:spcPts val="300"/>
              </a:spcAft>
              <a:buClr>
                <a:srgbClr val="F0B323"/>
              </a:buClr>
              <a:buSzPct val="100000"/>
              <a:buFont typeface="Symbol" panose="05050102010706020507" pitchFamily="18" charset="2"/>
              <a:buChar char=""/>
            </a:pPr>
            <a:r>
              <a:rPr lang="en-GB" sz="2200" b="0" dirty="0"/>
              <a:t>90 other deaths following police contact that were independently investigated by the IOPC</a:t>
            </a:r>
          </a:p>
        </p:txBody>
      </p:sp>
      <p:sp>
        <p:nvSpPr>
          <p:cNvPr id="5" name="Text Placeholder 4">
            <a:extLst>
              <a:ext uri="{FF2B5EF4-FFF2-40B4-BE49-F238E27FC236}">
                <a16:creationId xmlns:a16="http://schemas.microsoft.com/office/drawing/2014/main" id="{D67E5A52-D589-253C-67A4-23431AF55719}"/>
              </a:ext>
            </a:extLst>
          </p:cNvPr>
          <p:cNvSpPr>
            <a:spLocks noGrp="1"/>
          </p:cNvSpPr>
          <p:nvPr>
            <p:ph type="body" sz="quarter" idx="13"/>
          </p:nvPr>
        </p:nvSpPr>
        <p:spPr/>
        <p:txBody>
          <a:bodyPr/>
          <a:lstStyle/>
          <a:p>
            <a:r>
              <a:rPr lang="en-US" dirty="0"/>
              <a:t>Overall findings</a:t>
            </a:r>
          </a:p>
        </p:txBody>
      </p:sp>
    </p:spTree>
    <p:extLst>
      <p:ext uri="{BB962C8B-B14F-4D97-AF65-F5344CB8AC3E}">
        <p14:creationId xmlns:p14="http://schemas.microsoft.com/office/powerpoint/2010/main" val="944279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CBC0892-AE8A-4C90-A11E-BFDDC929D753}"/>
              </a:ext>
            </a:extLst>
          </p:cNvPr>
          <p:cNvSpPr>
            <a:spLocks noGrp="1"/>
          </p:cNvSpPr>
          <p:nvPr>
            <p:ph type="ftr" sz="quarter" idx="10"/>
          </p:nvPr>
        </p:nvSpPr>
        <p:spPr/>
        <p:txBody>
          <a:bodyPr/>
          <a:lstStyle/>
          <a:p>
            <a:r>
              <a:rPr lang="en-US"/>
              <a:t>Independent Office for Police Conduct</a:t>
            </a:r>
            <a:endParaRPr lang="en-US" dirty="0"/>
          </a:p>
        </p:txBody>
      </p:sp>
      <p:sp>
        <p:nvSpPr>
          <p:cNvPr id="3" name="Slide Number Placeholder 2">
            <a:extLst>
              <a:ext uri="{FF2B5EF4-FFF2-40B4-BE49-F238E27FC236}">
                <a16:creationId xmlns:a16="http://schemas.microsoft.com/office/drawing/2014/main" id="{2505E191-8986-4FF1-85AE-1262F4EBD3F2}"/>
              </a:ext>
            </a:extLst>
          </p:cNvPr>
          <p:cNvSpPr>
            <a:spLocks noGrp="1"/>
          </p:cNvSpPr>
          <p:nvPr>
            <p:ph type="sldNum" sz="quarter" idx="11"/>
          </p:nvPr>
        </p:nvSpPr>
        <p:spPr/>
        <p:txBody>
          <a:bodyPr/>
          <a:lstStyle/>
          <a:p>
            <a:fld id="{5EC1863C-CF81-F546-A0BD-020B630DE564}" type="slidenum">
              <a:rPr lang="en-US" smtClean="0"/>
              <a:t>6</a:t>
            </a:fld>
            <a:endParaRPr lang="en-US"/>
          </a:p>
        </p:txBody>
      </p:sp>
      <p:sp>
        <p:nvSpPr>
          <p:cNvPr id="6" name="TextBox 5">
            <a:extLst>
              <a:ext uri="{FF2B5EF4-FFF2-40B4-BE49-F238E27FC236}">
                <a16:creationId xmlns:a16="http://schemas.microsoft.com/office/drawing/2014/main" id="{A1E50BCB-6986-DCF2-1EA0-E664A28FF4ED}"/>
              </a:ext>
            </a:extLst>
          </p:cNvPr>
          <p:cNvSpPr txBox="1"/>
          <p:nvPr/>
        </p:nvSpPr>
        <p:spPr>
          <a:xfrm>
            <a:off x="1046922" y="467818"/>
            <a:ext cx="10451658" cy="369332"/>
          </a:xfrm>
          <a:prstGeom prst="rect">
            <a:avLst/>
          </a:prstGeom>
          <a:noFill/>
        </p:spPr>
        <p:txBody>
          <a:bodyPr wrap="square">
            <a:spAutoFit/>
          </a:bodyPr>
          <a:lstStyle/>
          <a:p>
            <a:r>
              <a:rPr lang="en-GB" b="1" dirty="0">
                <a:solidFill>
                  <a:srgbClr val="373A36"/>
                </a:solidFill>
              </a:rPr>
              <a:t>Fig 2.1: Incidents by type of death and financial year, 20212/13 to 2022/23</a:t>
            </a:r>
          </a:p>
        </p:txBody>
      </p:sp>
      <p:pic>
        <p:nvPicPr>
          <p:cNvPr id="5" name="Picture 4" descr="A graph of a number of people&#10;&#10;Description automatically generated">
            <a:extLst>
              <a:ext uri="{FF2B5EF4-FFF2-40B4-BE49-F238E27FC236}">
                <a16:creationId xmlns:a16="http://schemas.microsoft.com/office/drawing/2014/main" id="{A3FF2C29-3092-C8CA-89D7-D5079A68C7F0}"/>
              </a:ext>
            </a:extLst>
          </p:cNvPr>
          <p:cNvPicPr>
            <a:picLocks noChangeAspect="1"/>
          </p:cNvPicPr>
          <p:nvPr/>
        </p:nvPicPr>
        <p:blipFill>
          <a:blip r:embed="rId3"/>
          <a:stretch>
            <a:fillRect/>
          </a:stretch>
        </p:blipFill>
        <p:spPr>
          <a:xfrm>
            <a:off x="1155192" y="1238171"/>
            <a:ext cx="10343388" cy="4809661"/>
          </a:xfrm>
          <a:prstGeom prst="rect">
            <a:avLst/>
          </a:prstGeom>
        </p:spPr>
      </p:pic>
    </p:spTree>
    <p:extLst>
      <p:ext uri="{BB962C8B-B14F-4D97-AF65-F5344CB8AC3E}">
        <p14:creationId xmlns:p14="http://schemas.microsoft.com/office/powerpoint/2010/main" val="1928862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1324387-2CA3-8AAE-ABC2-D7DE11ACDCAE}"/>
              </a:ext>
            </a:extLst>
          </p:cNvPr>
          <p:cNvSpPr>
            <a:spLocks noGrp="1"/>
          </p:cNvSpPr>
          <p:nvPr>
            <p:ph type="ftr" sz="quarter" idx="10"/>
          </p:nvPr>
        </p:nvSpPr>
        <p:spPr/>
        <p:txBody>
          <a:bodyPr/>
          <a:lstStyle/>
          <a:p>
            <a:r>
              <a:rPr lang="en-US"/>
              <a:t>Independent Office for Police Conduct</a:t>
            </a:r>
            <a:endParaRPr lang="en-US" dirty="0"/>
          </a:p>
        </p:txBody>
      </p:sp>
      <p:sp>
        <p:nvSpPr>
          <p:cNvPr id="3" name="Slide Number Placeholder 2">
            <a:extLst>
              <a:ext uri="{FF2B5EF4-FFF2-40B4-BE49-F238E27FC236}">
                <a16:creationId xmlns:a16="http://schemas.microsoft.com/office/drawing/2014/main" id="{25437127-12D7-23E1-BFD0-B6D92C3CAB3C}"/>
              </a:ext>
            </a:extLst>
          </p:cNvPr>
          <p:cNvSpPr>
            <a:spLocks noGrp="1"/>
          </p:cNvSpPr>
          <p:nvPr>
            <p:ph type="sldNum" sz="quarter" idx="11"/>
          </p:nvPr>
        </p:nvSpPr>
        <p:spPr/>
        <p:txBody>
          <a:bodyPr/>
          <a:lstStyle/>
          <a:p>
            <a:fld id="{5EC1863C-CF81-F546-A0BD-020B630DE564}" type="slidenum">
              <a:rPr lang="en-US" smtClean="0"/>
              <a:t>7</a:t>
            </a:fld>
            <a:endParaRPr lang="en-US"/>
          </a:p>
        </p:txBody>
      </p:sp>
      <p:sp>
        <p:nvSpPr>
          <p:cNvPr id="4" name="Text Placeholder 3">
            <a:extLst>
              <a:ext uri="{FF2B5EF4-FFF2-40B4-BE49-F238E27FC236}">
                <a16:creationId xmlns:a16="http://schemas.microsoft.com/office/drawing/2014/main" id="{73DA5060-3B32-2B7B-0E69-38C070A7D614}"/>
              </a:ext>
            </a:extLst>
          </p:cNvPr>
          <p:cNvSpPr>
            <a:spLocks noGrp="1"/>
          </p:cNvSpPr>
          <p:nvPr>
            <p:ph type="body" sz="quarter" idx="12"/>
          </p:nvPr>
        </p:nvSpPr>
        <p:spPr>
          <a:xfrm>
            <a:off x="1199321" y="1371600"/>
            <a:ext cx="9876718" cy="5062330"/>
          </a:xfrm>
        </p:spPr>
        <p:txBody>
          <a:bodyPr>
            <a:normAutofit fontScale="92500" lnSpcReduction="20000"/>
          </a:bodyPr>
          <a:lstStyle/>
          <a:p>
            <a:pPr>
              <a:tabLst>
                <a:tab pos="1076325" algn="l"/>
              </a:tabLst>
            </a:pPr>
            <a:r>
              <a:rPr lang="en-GB" sz="2400" i="1" dirty="0">
                <a:latin typeface="Arial" panose="020B0604020202020204" pitchFamily="34" charset="0"/>
                <a:cs typeface="Arial" panose="020B0604020202020204" pitchFamily="34" charset="0"/>
              </a:rPr>
              <a:t>Deaths in or following police custody</a:t>
            </a:r>
          </a:p>
          <a:p>
            <a:pPr lvl="0">
              <a:lnSpc>
                <a:spcPct val="115000"/>
              </a:lnSpc>
              <a:spcAft>
                <a:spcPts val="300"/>
              </a:spcAft>
            </a:pPr>
            <a:r>
              <a:rPr lang="en-GB" sz="2400" dirty="0">
                <a:effectLst/>
                <a:latin typeface="Arial" panose="020B0604020202020204" pitchFamily="34" charset="0"/>
                <a:ea typeface="Calibri" panose="020F0502020204030204" pitchFamily="34" charset="0"/>
              </a:rPr>
              <a:t>This year, there were 23 deaths in or following police custody. This is higher than the average over the 11-year period and is the highest figure since 2017/18 when there were 23 deaths.</a:t>
            </a:r>
          </a:p>
          <a:p>
            <a:pPr marL="342900" lvl="1" indent="-342900">
              <a:lnSpc>
                <a:spcPct val="125000"/>
              </a:lnSpc>
              <a:spcBef>
                <a:spcPts val="1000"/>
              </a:spcBef>
              <a:spcAft>
                <a:spcPts val="300"/>
              </a:spcAft>
              <a:buClr>
                <a:srgbClr val="F0B323"/>
              </a:buClr>
              <a:buSzPct val="100000"/>
              <a:buFont typeface="Symbol" panose="05050102010706020507" pitchFamily="18" charset="2"/>
              <a:buChar char=""/>
            </a:pPr>
            <a:r>
              <a:rPr lang="en-GB" sz="2400" b="0" dirty="0"/>
              <a:t>Eleven people had some force used against them by officers or by members of the public before their deaths, although the use of force did not necessarily contribute to their death. </a:t>
            </a:r>
          </a:p>
          <a:p>
            <a:pPr marL="342900" lvl="1" indent="-342900">
              <a:lnSpc>
                <a:spcPct val="125000"/>
              </a:lnSpc>
              <a:spcBef>
                <a:spcPts val="1000"/>
              </a:spcBef>
              <a:spcAft>
                <a:spcPts val="300"/>
              </a:spcAft>
              <a:buClr>
                <a:srgbClr val="F0B323"/>
              </a:buClr>
              <a:buSzPct val="100000"/>
              <a:buFont typeface="Symbol" panose="05050102010706020507" pitchFamily="18" charset="2"/>
              <a:buChar char=""/>
            </a:pPr>
            <a:r>
              <a:rPr lang="en-GB" sz="2400" b="0" dirty="0"/>
              <a:t>Of the 23 deaths in or following police custody, nineteen people were White, two people were Black, one person was of Mixed ethnicity and one person was Asian. </a:t>
            </a:r>
          </a:p>
          <a:p>
            <a:pPr marL="342900" lvl="1" indent="-342900">
              <a:lnSpc>
                <a:spcPct val="125000"/>
              </a:lnSpc>
              <a:spcBef>
                <a:spcPts val="1000"/>
              </a:spcBef>
              <a:spcAft>
                <a:spcPts val="300"/>
              </a:spcAft>
              <a:buClr>
                <a:srgbClr val="F0B323"/>
              </a:buClr>
              <a:buSzPct val="100000"/>
              <a:buFont typeface="Symbol" panose="05050102010706020507" pitchFamily="18" charset="2"/>
              <a:buChar char=""/>
            </a:pPr>
            <a:r>
              <a:rPr lang="en-GB" sz="2400" b="0" dirty="0"/>
              <a:t>Three deaths took place in a police custody suite. There were no apparent suicides while in a police custody suite.  </a:t>
            </a:r>
          </a:p>
          <a:p>
            <a:endParaRPr lang="en-US" dirty="0"/>
          </a:p>
        </p:txBody>
      </p:sp>
      <p:sp>
        <p:nvSpPr>
          <p:cNvPr id="5" name="Text Placeholder 4">
            <a:extLst>
              <a:ext uri="{FF2B5EF4-FFF2-40B4-BE49-F238E27FC236}">
                <a16:creationId xmlns:a16="http://schemas.microsoft.com/office/drawing/2014/main" id="{5FA12CD8-F499-ADAC-28F0-D0BEED5ABBB0}"/>
              </a:ext>
            </a:extLst>
          </p:cNvPr>
          <p:cNvSpPr>
            <a:spLocks noGrp="1"/>
          </p:cNvSpPr>
          <p:nvPr>
            <p:ph type="body" sz="quarter" idx="13"/>
          </p:nvPr>
        </p:nvSpPr>
        <p:spPr/>
        <p:txBody>
          <a:bodyPr/>
          <a:lstStyle/>
          <a:p>
            <a:r>
              <a:rPr lang="en-US" dirty="0"/>
              <a:t>Key findings</a:t>
            </a:r>
          </a:p>
        </p:txBody>
      </p:sp>
    </p:spTree>
    <p:extLst>
      <p:ext uri="{BB962C8B-B14F-4D97-AF65-F5344CB8AC3E}">
        <p14:creationId xmlns:p14="http://schemas.microsoft.com/office/powerpoint/2010/main" val="3633256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B071D37-D621-0134-BC32-91D4052F9C74}"/>
              </a:ext>
            </a:extLst>
          </p:cNvPr>
          <p:cNvSpPr>
            <a:spLocks noGrp="1"/>
          </p:cNvSpPr>
          <p:nvPr>
            <p:ph type="ftr" sz="quarter" idx="10"/>
          </p:nvPr>
        </p:nvSpPr>
        <p:spPr/>
        <p:txBody>
          <a:bodyPr/>
          <a:lstStyle/>
          <a:p>
            <a:r>
              <a:rPr lang="en-US"/>
              <a:t>Independent Office for Police Conduct</a:t>
            </a:r>
            <a:endParaRPr lang="en-US" dirty="0"/>
          </a:p>
        </p:txBody>
      </p:sp>
      <p:sp>
        <p:nvSpPr>
          <p:cNvPr id="3" name="Slide Number Placeholder 2">
            <a:extLst>
              <a:ext uri="{FF2B5EF4-FFF2-40B4-BE49-F238E27FC236}">
                <a16:creationId xmlns:a16="http://schemas.microsoft.com/office/drawing/2014/main" id="{F77778D7-F598-71EB-8365-3F57BA6F81DC}"/>
              </a:ext>
            </a:extLst>
          </p:cNvPr>
          <p:cNvSpPr>
            <a:spLocks noGrp="1"/>
          </p:cNvSpPr>
          <p:nvPr>
            <p:ph type="sldNum" sz="quarter" idx="11"/>
          </p:nvPr>
        </p:nvSpPr>
        <p:spPr/>
        <p:txBody>
          <a:bodyPr/>
          <a:lstStyle/>
          <a:p>
            <a:fld id="{5EC1863C-CF81-F546-A0BD-020B630DE564}" type="slidenum">
              <a:rPr lang="en-US" smtClean="0"/>
              <a:t>8</a:t>
            </a:fld>
            <a:endParaRPr lang="en-US"/>
          </a:p>
        </p:txBody>
      </p:sp>
      <p:sp>
        <p:nvSpPr>
          <p:cNvPr id="4" name="Text Placeholder 3">
            <a:extLst>
              <a:ext uri="{FF2B5EF4-FFF2-40B4-BE49-F238E27FC236}">
                <a16:creationId xmlns:a16="http://schemas.microsoft.com/office/drawing/2014/main" id="{9585C771-0623-B4F7-DFA9-FB2E05018200}"/>
              </a:ext>
            </a:extLst>
          </p:cNvPr>
          <p:cNvSpPr>
            <a:spLocks noGrp="1"/>
          </p:cNvSpPr>
          <p:nvPr>
            <p:ph type="body" sz="quarter" idx="12"/>
          </p:nvPr>
        </p:nvSpPr>
        <p:spPr>
          <a:xfrm>
            <a:off x="1198562" y="1252538"/>
            <a:ext cx="10413429" cy="5605462"/>
          </a:xfrm>
        </p:spPr>
        <p:txBody>
          <a:bodyPr>
            <a:noAutofit/>
          </a:bodyPr>
          <a:lstStyle/>
          <a:p>
            <a:r>
              <a:rPr lang="en-GB" sz="2200" i="1" dirty="0">
                <a:latin typeface="Arial" panose="020B0604020202020204" pitchFamily="34" charset="0"/>
                <a:cs typeface="Arial" panose="020B0604020202020204" pitchFamily="34" charset="0"/>
              </a:rPr>
              <a:t>Road traffic incidents</a:t>
            </a:r>
            <a:endParaRPr lang="en-GB" sz="2200" dirty="0">
              <a:latin typeface="Arial" panose="020B0604020202020204" pitchFamily="34" charset="0"/>
              <a:cs typeface="Arial" panose="020B0604020202020204" pitchFamily="34" charset="0"/>
            </a:endParaRPr>
          </a:p>
          <a:p>
            <a:pPr marL="342900" lvl="0" indent="-342900">
              <a:lnSpc>
                <a:spcPct val="115000"/>
              </a:lnSpc>
              <a:spcAft>
                <a:spcPts val="300"/>
              </a:spcAft>
              <a:buClr>
                <a:srgbClr val="F0B323"/>
              </a:buClr>
              <a:buFont typeface="Symbol" panose="05050102010706020507" pitchFamily="18" charset="2"/>
              <a:buChar char=""/>
            </a:pPr>
            <a:r>
              <a:rPr lang="en-GB" sz="1800" dirty="0">
                <a:effectLst/>
                <a:latin typeface="Arial" panose="020B0604020202020204" pitchFamily="34" charset="0"/>
                <a:ea typeface="Calibri" panose="020F0502020204030204" pitchFamily="34" charset="0"/>
              </a:rPr>
              <a:t>This year, there</a:t>
            </a:r>
            <a:r>
              <a:rPr lang="en-GB" sz="1800" dirty="0"/>
              <a:t> were 26 fatal police-related road traffic incidents (RTIs), resulting in 28 fatalities</a:t>
            </a:r>
            <a:r>
              <a:rPr lang="en-GB" sz="1800" dirty="0">
                <a:effectLst/>
                <a:latin typeface="Arial" panose="020B0604020202020204" pitchFamily="34" charset="0"/>
                <a:ea typeface="Calibri" panose="020F0502020204030204" pitchFamily="34" charset="0"/>
              </a:rPr>
              <a:t>. Last year, there were 33 fatal RTI incidents. </a:t>
            </a:r>
            <a:r>
              <a:rPr lang="en-GB" sz="1800" dirty="0"/>
              <a:t>This is in line with the average recorded over the </a:t>
            </a:r>
            <a:br>
              <a:rPr lang="en-GB" sz="1800" dirty="0"/>
            </a:br>
            <a:r>
              <a:rPr lang="en-GB" sz="1800" dirty="0"/>
              <a:t>19-year period since 2004/05 when these statistics were first published. It is the lowest number </a:t>
            </a:r>
            <a:br>
              <a:rPr lang="en-GB" sz="1800" dirty="0"/>
            </a:br>
            <a:r>
              <a:rPr lang="en-GB" sz="1800" dirty="0"/>
              <a:t>of incidents since 2020/21, when there were 20 RTIs.</a:t>
            </a:r>
            <a:endParaRPr lang="en-GB" sz="1800" dirty="0">
              <a:effectLst/>
              <a:latin typeface="Arial" panose="020B0604020202020204" pitchFamily="34" charset="0"/>
              <a:ea typeface="Calibri" panose="020F0502020204030204" pitchFamily="34" charset="0"/>
            </a:endParaRPr>
          </a:p>
          <a:p>
            <a:pPr marL="342900" lvl="0" indent="-342900">
              <a:lnSpc>
                <a:spcPct val="115000"/>
              </a:lnSpc>
              <a:spcAft>
                <a:spcPts val="300"/>
              </a:spcAft>
              <a:buClr>
                <a:srgbClr val="F0B323"/>
              </a:buClr>
              <a:buFont typeface="Symbol" panose="05050102010706020507" pitchFamily="18" charset="2"/>
              <a:buChar char=""/>
            </a:pPr>
            <a:r>
              <a:rPr lang="en-GB" sz="1800" dirty="0">
                <a:effectLst/>
                <a:latin typeface="Arial" panose="020B0604020202020204" pitchFamily="34" charset="0"/>
                <a:ea typeface="Calibri" panose="020F0502020204030204" pitchFamily="34" charset="0"/>
              </a:rPr>
              <a:t>Of the 28 fatalities, </a:t>
            </a:r>
            <a:r>
              <a:rPr lang="en-GB" sz="1800" dirty="0">
                <a:ea typeface="Calibri" panose="020F0502020204030204" pitchFamily="34" charset="0"/>
              </a:rPr>
              <a:t>20</a:t>
            </a:r>
            <a:r>
              <a:rPr lang="en-GB" sz="1800" dirty="0">
                <a:effectLst/>
                <a:latin typeface="Arial" panose="020B0604020202020204" pitchFamily="34" charset="0"/>
                <a:ea typeface="Calibri" panose="020F0502020204030204" pitchFamily="34" charset="0"/>
              </a:rPr>
              <a:t> resulted from pursuit-related activity. The number of pursuit-related fatalities has decreased this year, and is</a:t>
            </a:r>
            <a:r>
              <a:rPr lang="en-GB" sz="1800" dirty="0"/>
              <a:t> in line with the average seen over the past 11 years.</a:t>
            </a:r>
            <a:endParaRPr lang="en-GB" sz="1800" dirty="0">
              <a:effectLst/>
              <a:latin typeface="Arial" panose="020B0604020202020204" pitchFamily="34" charset="0"/>
              <a:ea typeface="Calibri" panose="020F0502020204030204" pitchFamily="34" charset="0"/>
            </a:endParaRPr>
          </a:p>
          <a:p>
            <a:pPr marL="342900" lvl="0" indent="-342900">
              <a:lnSpc>
                <a:spcPct val="115000"/>
              </a:lnSpc>
              <a:spcAft>
                <a:spcPts val="300"/>
              </a:spcAft>
              <a:buClr>
                <a:srgbClr val="F0B323"/>
              </a:buClr>
              <a:buFont typeface="Symbol" panose="05050102010706020507" pitchFamily="18" charset="2"/>
              <a:buChar char=""/>
            </a:pPr>
            <a:r>
              <a:rPr lang="en-GB" sz="1800" b="0" dirty="0">
                <a:effectLst/>
                <a:latin typeface="Arial" panose="020B0604020202020204" pitchFamily="34" charset="0"/>
                <a:ea typeface="Calibri" panose="020F0502020204030204" pitchFamily="34" charset="0"/>
              </a:rPr>
              <a:t>There was one pursuit-related incident that resulted in multiple fatalities (one incident accounted </a:t>
            </a:r>
            <a:br>
              <a:rPr lang="en-GB" sz="1800" b="0" dirty="0">
                <a:effectLst/>
                <a:latin typeface="Arial" panose="020B0604020202020204" pitchFamily="34" charset="0"/>
                <a:ea typeface="Calibri" panose="020F0502020204030204" pitchFamily="34" charset="0"/>
              </a:rPr>
            </a:br>
            <a:r>
              <a:rPr lang="en-GB" sz="1800" b="0" dirty="0">
                <a:effectLst/>
                <a:latin typeface="Arial" panose="020B0604020202020204" pitchFamily="34" charset="0"/>
                <a:ea typeface="Calibri" panose="020F0502020204030204" pitchFamily="34" charset="0"/>
              </a:rPr>
              <a:t>for three fatalities).</a:t>
            </a:r>
            <a:endParaRPr lang="en-GB" sz="1800" dirty="0">
              <a:effectLst/>
              <a:latin typeface="Arial" panose="020B0604020202020204" pitchFamily="34" charset="0"/>
              <a:ea typeface="Calibri" panose="020F0502020204030204" pitchFamily="34" charset="0"/>
            </a:endParaRPr>
          </a:p>
          <a:p>
            <a:pPr marL="342900" lvl="0" indent="-342900">
              <a:lnSpc>
                <a:spcPct val="115000"/>
              </a:lnSpc>
              <a:spcAft>
                <a:spcPts val="300"/>
              </a:spcAft>
              <a:buClr>
                <a:srgbClr val="F0B323"/>
              </a:buClr>
              <a:buFont typeface="Symbol" panose="05050102010706020507" pitchFamily="18" charset="2"/>
              <a:buChar char=""/>
            </a:pPr>
            <a:r>
              <a:rPr lang="en-GB" sz="1800" b="0" dirty="0">
                <a:effectLst/>
                <a:latin typeface="Arial" panose="020B0604020202020204" pitchFamily="34" charset="0"/>
                <a:ea typeface="Calibri" panose="020F0502020204030204" pitchFamily="34" charset="0"/>
              </a:rPr>
              <a:t>Of the 20 fatalities – twelve were the driver or passenger in the pursued vehicle, one person was </a:t>
            </a:r>
            <a:br>
              <a:rPr lang="en-GB" sz="1800" b="0" dirty="0">
                <a:effectLst/>
                <a:latin typeface="Arial" panose="020B0604020202020204" pitchFamily="34" charset="0"/>
                <a:ea typeface="Calibri" panose="020F0502020204030204" pitchFamily="34" charset="0"/>
              </a:rPr>
            </a:br>
            <a:r>
              <a:rPr lang="en-GB" sz="1800" b="0" dirty="0">
                <a:effectLst/>
                <a:latin typeface="Arial" panose="020B0604020202020204" pitchFamily="34" charset="0"/>
                <a:ea typeface="Calibri" panose="020F0502020204030204" pitchFamily="34" charset="0"/>
              </a:rPr>
              <a:t>a pedestrian who was hit by the pursued vehicle and five were in an unrelated vehicle. </a:t>
            </a:r>
            <a:r>
              <a:rPr lang="en-GB" sz="1800" dirty="0">
                <a:effectLst/>
                <a:latin typeface="Arial" panose="020B0604020202020204" pitchFamily="34" charset="0"/>
                <a:ea typeface="Calibri" panose="020F0502020204030204" pitchFamily="34" charset="0"/>
              </a:rPr>
              <a:t>One person was hit by a police vehicle when fleeing a pursuit on foot (</a:t>
            </a:r>
            <a:r>
              <a:rPr lang="en-GB" sz="1800" dirty="0">
                <a:ea typeface="Calibri" panose="020F0502020204030204" pitchFamily="34" charset="0"/>
              </a:rPr>
              <a:t>they may</a:t>
            </a:r>
            <a:r>
              <a:rPr lang="en-GB" sz="1800" dirty="0">
                <a:effectLst/>
                <a:latin typeface="Arial" panose="020B0604020202020204" pitchFamily="34" charset="0"/>
                <a:ea typeface="Calibri" panose="020F0502020204030204" pitchFamily="34" charset="0"/>
              </a:rPr>
              <a:t> </a:t>
            </a:r>
            <a:r>
              <a:rPr lang="en-GB" sz="1800" dirty="0">
                <a:ea typeface="Calibri" panose="020F0502020204030204" pitchFamily="34" charset="0"/>
              </a:rPr>
              <a:t>have been </a:t>
            </a:r>
            <a:r>
              <a:rPr lang="en-GB" sz="1800" dirty="0">
                <a:effectLst/>
                <a:latin typeface="Arial" panose="020B0604020202020204" pitchFamily="34" charset="0"/>
                <a:ea typeface="Calibri" panose="020F0502020204030204" pitchFamily="34" charset="0"/>
              </a:rPr>
              <a:t>the driver of the pursued vehicle) and one person was in a vehicle being pursued when it crashed, but we have not been able to confirm whether they were the driver or the passenger.</a:t>
            </a:r>
          </a:p>
        </p:txBody>
      </p:sp>
      <p:sp>
        <p:nvSpPr>
          <p:cNvPr id="5" name="Text Placeholder 4">
            <a:extLst>
              <a:ext uri="{FF2B5EF4-FFF2-40B4-BE49-F238E27FC236}">
                <a16:creationId xmlns:a16="http://schemas.microsoft.com/office/drawing/2014/main" id="{AEA998D5-2D58-72F7-67CB-92C0CEAE0068}"/>
              </a:ext>
            </a:extLst>
          </p:cNvPr>
          <p:cNvSpPr>
            <a:spLocks noGrp="1"/>
          </p:cNvSpPr>
          <p:nvPr>
            <p:ph type="body" sz="quarter" idx="13"/>
          </p:nvPr>
        </p:nvSpPr>
        <p:spPr/>
        <p:txBody>
          <a:bodyPr/>
          <a:lstStyle/>
          <a:p>
            <a:r>
              <a:rPr lang="en-US" dirty="0"/>
              <a:t>Key findings</a:t>
            </a:r>
          </a:p>
        </p:txBody>
      </p:sp>
    </p:spTree>
    <p:extLst>
      <p:ext uri="{BB962C8B-B14F-4D97-AF65-F5344CB8AC3E}">
        <p14:creationId xmlns:p14="http://schemas.microsoft.com/office/powerpoint/2010/main" val="2155458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3502346-419F-40FD-14BD-0A5483A3C290}"/>
              </a:ext>
            </a:extLst>
          </p:cNvPr>
          <p:cNvSpPr>
            <a:spLocks noGrp="1"/>
          </p:cNvSpPr>
          <p:nvPr>
            <p:ph type="ftr" sz="quarter" idx="10"/>
          </p:nvPr>
        </p:nvSpPr>
        <p:spPr/>
        <p:txBody>
          <a:bodyPr/>
          <a:lstStyle/>
          <a:p>
            <a:r>
              <a:rPr lang="en-US"/>
              <a:t>Independent Office for Police Conduct</a:t>
            </a:r>
            <a:endParaRPr lang="en-US" dirty="0"/>
          </a:p>
        </p:txBody>
      </p:sp>
      <p:sp>
        <p:nvSpPr>
          <p:cNvPr id="3" name="Slide Number Placeholder 2">
            <a:extLst>
              <a:ext uri="{FF2B5EF4-FFF2-40B4-BE49-F238E27FC236}">
                <a16:creationId xmlns:a16="http://schemas.microsoft.com/office/drawing/2014/main" id="{31B2156B-5125-5E66-8E4B-6859E7B24F0B}"/>
              </a:ext>
            </a:extLst>
          </p:cNvPr>
          <p:cNvSpPr>
            <a:spLocks noGrp="1"/>
          </p:cNvSpPr>
          <p:nvPr>
            <p:ph type="sldNum" sz="quarter" idx="11"/>
          </p:nvPr>
        </p:nvSpPr>
        <p:spPr/>
        <p:txBody>
          <a:bodyPr/>
          <a:lstStyle/>
          <a:p>
            <a:fld id="{5EC1863C-CF81-F546-A0BD-020B630DE564}" type="slidenum">
              <a:rPr lang="en-US" smtClean="0"/>
              <a:t>9</a:t>
            </a:fld>
            <a:endParaRPr lang="en-US"/>
          </a:p>
        </p:txBody>
      </p:sp>
      <p:sp>
        <p:nvSpPr>
          <p:cNvPr id="4" name="Text Placeholder 3">
            <a:extLst>
              <a:ext uri="{FF2B5EF4-FFF2-40B4-BE49-F238E27FC236}">
                <a16:creationId xmlns:a16="http://schemas.microsoft.com/office/drawing/2014/main" id="{3A48FEDB-882B-EA85-D1A5-4DB5C7F58CDB}"/>
              </a:ext>
            </a:extLst>
          </p:cNvPr>
          <p:cNvSpPr>
            <a:spLocks noGrp="1"/>
          </p:cNvSpPr>
          <p:nvPr>
            <p:ph type="body" sz="quarter" idx="12"/>
          </p:nvPr>
        </p:nvSpPr>
        <p:spPr>
          <a:xfrm>
            <a:off x="1199320" y="1371600"/>
            <a:ext cx="9581752" cy="5062330"/>
          </a:xfrm>
        </p:spPr>
        <p:txBody>
          <a:bodyPr>
            <a:normAutofit/>
          </a:bodyPr>
          <a:lstStyle/>
          <a:p>
            <a:r>
              <a:rPr lang="en-GB" sz="2200" i="1" dirty="0">
                <a:latin typeface="Arial" panose="020B0604020202020204" pitchFamily="34" charset="0"/>
                <a:cs typeface="Arial" panose="020B0604020202020204" pitchFamily="34" charset="0"/>
              </a:rPr>
              <a:t>Road traffic incidents</a:t>
            </a:r>
            <a:endParaRPr lang="en-GB" sz="2200" dirty="0">
              <a:latin typeface="Arial" panose="020B0604020202020204" pitchFamily="34" charset="0"/>
              <a:cs typeface="Arial" panose="020B0604020202020204" pitchFamily="34" charset="0"/>
            </a:endParaRPr>
          </a:p>
          <a:p>
            <a:pPr marL="342900" lvl="0" indent="-342900">
              <a:lnSpc>
                <a:spcPct val="115000"/>
              </a:lnSpc>
              <a:spcAft>
                <a:spcPts val="300"/>
              </a:spcAft>
              <a:buClr>
                <a:srgbClr val="F0B323"/>
              </a:buClr>
              <a:buFont typeface="Symbol" panose="05050102010706020507" pitchFamily="18" charset="2"/>
              <a:buChar char=""/>
            </a:pPr>
            <a:r>
              <a:rPr lang="en-GB" sz="2200" b="0" dirty="0">
                <a:effectLst/>
                <a:latin typeface="Arial" panose="020B0604020202020204" pitchFamily="34" charset="0"/>
                <a:ea typeface="Calibri" panose="020F0502020204030204" pitchFamily="34" charset="0"/>
              </a:rPr>
              <a:t>There were two emergency response related incidents and fatalities. </a:t>
            </a:r>
            <a:br>
              <a:rPr lang="en-GB" sz="2200" b="0" dirty="0">
                <a:effectLst/>
                <a:latin typeface="Arial" panose="020B0604020202020204" pitchFamily="34" charset="0"/>
                <a:ea typeface="Calibri" panose="020F0502020204030204" pitchFamily="34" charset="0"/>
              </a:rPr>
            </a:br>
            <a:r>
              <a:rPr lang="en-GB" sz="2200" b="0" dirty="0">
                <a:effectLst/>
                <a:latin typeface="Arial" panose="020B0604020202020204" pitchFamily="34" charset="0"/>
                <a:ea typeface="Calibri" panose="020F0502020204030204" pitchFamily="34" charset="0"/>
              </a:rPr>
              <a:t>This is a decrease compared to the three recorded last year, but remains in line with the average number of incidents and fatalities since 2004/05.</a:t>
            </a:r>
            <a:endParaRPr lang="en-GB" sz="2200" dirty="0">
              <a:effectLst/>
              <a:latin typeface="Arial" panose="020B0604020202020204" pitchFamily="34" charset="0"/>
              <a:ea typeface="Calibri" panose="020F0502020204030204" pitchFamily="34" charset="0"/>
            </a:endParaRPr>
          </a:p>
          <a:p>
            <a:pPr marL="342900" lvl="0" indent="-342900">
              <a:lnSpc>
                <a:spcPct val="115000"/>
              </a:lnSpc>
              <a:spcAft>
                <a:spcPts val="300"/>
              </a:spcAft>
              <a:buClr>
                <a:srgbClr val="F0B323"/>
              </a:buClr>
              <a:buFont typeface="Symbol" panose="05050102010706020507" pitchFamily="18" charset="2"/>
              <a:buChar char=""/>
            </a:pPr>
            <a:r>
              <a:rPr lang="en-GB" sz="2200" b="0" dirty="0">
                <a:effectLst/>
                <a:latin typeface="Arial" panose="020B0604020202020204" pitchFamily="34" charset="0"/>
                <a:ea typeface="Calibri" panose="020F0502020204030204" pitchFamily="34" charset="0"/>
              </a:rPr>
              <a:t>There were six ‘other’ police traffic incidents and fatalities. </a:t>
            </a:r>
            <a:r>
              <a:rPr lang="en-GB" sz="2200" dirty="0">
                <a:effectLst/>
                <a:latin typeface="Arial" panose="020B0604020202020204" pitchFamily="34" charset="0"/>
                <a:ea typeface="Calibri" panose="020F0502020204030204" pitchFamily="34" charset="0"/>
              </a:rPr>
              <a:t>All six happened when a vehicle responded to the presence of the police.</a:t>
            </a:r>
          </a:p>
          <a:p>
            <a:pPr marL="342900" lvl="0" indent="-342900">
              <a:lnSpc>
                <a:spcPct val="115000"/>
              </a:lnSpc>
              <a:spcAft>
                <a:spcPts val="600"/>
              </a:spcAft>
              <a:buClr>
                <a:srgbClr val="F0B323"/>
              </a:buClr>
              <a:buFont typeface="Symbol" panose="05050102010706020507" pitchFamily="18" charset="2"/>
              <a:buChar char=""/>
            </a:pPr>
            <a:r>
              <a:rPr lang="en-GB" sz="2200" b="0" dirty="0">
                <a:effectLst/>
                <a:latin typeface="Arial" panose="020B0604020202020204" pitchFamily="34" charset="0"/>
                <a:ea typeface="Calibri" panose="020F0502020204030204" pitchFamily="34" charset="0"/>
              </a:rPr>
              <a:t>The average age of the people who died was 31. This decreases to 28 if the deceased was the driver or passenger in the pursued or fleeing vehicle. It increases to 37 if the deceased was a pedestrian, cyclist, or a driver or passenger in a vehicle hit by either the police or the pursued or fleeing vehicle.</a:t>
            </a:r>
            <a:endParaRPr lang="en-GB" sz="2200" dirty="0">
              <a:effectLst/>
              <a:latin typeface="Arial" panose="020B0604020202020204" pitchFamily="34" charset="0"/>
              <a:ea typeface="Calibri" panose="020F0502020204030204" pitchFamily="34" charset="0"/>
            </a:endParaRPr>
          </a:p>
          <a:p>
            <a:endParaRPr lang="en-US" dirty="0"/>
          </a:p>
        </p:txBody>
      </p:sp>
      <p:sp>
        <p:nvSpPr>
          <p:cNvPr id="5" name="Text Placeholder 4">
            <a:extLst>
              <a:ext uri="{FF2B5EF4-FFF2-40B4-BE49-F238E27FC236}">
                <a16:creationId xmlns:a16="http://schemas.microsoft.com/office/drawing/2014/main" id="{0AAC80FF-EBD6-C440-AAA3-0C959C38DBEE}"/>
              </a:ext>
            </a:extLst>
          </p:cNvPr>
          <p:cNvSpPr>
            <a:spLocks noGrp="1"/>
          </p:cNvSpPr>
          <p:nvPr>
            <p:ph type="body" sz="quarter" idx="13"/>
          </p:nvPr>
        </p:nvSpPr>
        <p:spPr/>
        <p:txBody>
          <a:bodyPr/>
          <a:lstStyle/>
          <a:p>
            <a:r>
              <a:rPr lang="en-US" dirty="0"/>
              <a:t>Key findings</a:t>
            </a:r>
          </a:p>
        </p:txBody>
      </p:sp>
    </p:spTree>
    <p:extLst>
      <p:ext uri="{BB962C8B-B14F-4D97-AF65-F5344CB8AC3E}">
        <p14:creationId xmlns:p14="http://schemas.microsoft.com/office/powerpoint/2010/main" val="718721237"/>
      </p:ext>
    </p:extLst>
  </p:cSld>
  <p:clrMapOvr>
    <a:masterClrMapping/>
  </p:clrMapOvr>
</p:sld>
</file>

<file path=ppt/theme/theme1.xml><?xml version="1.0" encoding="utf-8"?>
<a:theme xmlns:a="http://schemas.openxmlformats.org/drawingml/2006/main" name="IOPC2021_01">
  <a:themeElements>
    <a:clrScheme name="Custom 1">
      <a:dk1>
        <a:srgbClr val="000000"/>
      </a:dk1>
      <a:lt1>
        <a:srgbClr val="FFFFFF"/>
      </a:lt1>
      <a:dk2>
        <a:srgbClr val="F0B236"/>
      </a:dk2>
      <a:lt2>
        <a:srgbClr val="E7E6E6"/>
      </a:lt2>
      <a:accent1>
        <a:srgbClr val="009D97"/>
      </a:accent1>
      <a:accent2>
        <a:srgbClr val="868986"/>
      </a:accent2>
      <a:accent3>
        <a:srgbClr val="A5A5A5"/>
      </a:accent3>
      <a:accent4>
        <a:srgbClr val="FFC000"/>
      </a:accent4>
      <a:accent5>
        <a:srgbClr val="79C3C1"/>
      </a:accent5>
      <a:accent6>
        <a:srgbClr val="363A36"/>
      </a:accent6>
      <a:hlink>
        <a:srgbClr val="24AFAC"/>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PC2021_01" id="{7568E8BF-C8BD-7D4B-8EE8-EEE9BA75B425}" vid="{BC22E530-F5EA-DE49-8D78-ABB07FB237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1546</TotalTime>
  <Words>3147</Words>
  <Application>Microsoft Office PowerPoint</Application>
  <PresentationFormat>Widescreen</PresentationFormat>
  <Paragraphs>180</Paragraphs>
  <Slides>18</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Symbol</vt:lpstr>
      <vt:lpstr>System Font Regular</vt:lpstr>
      <vt:lpstr>IOPC2021_01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IPCC Comms</dc:creator>
  <cp:lastModifiedBy>Marie Laing</cp:lastModifiedBy>
  <cp:revision>100</cp:revision>
  <dcterms:created xsi:type="dcterms:W3CDTF">2020-10-16T15:19:37Z</dcterms:created>
  <dcterms:modified xsi:type="dcterms:W3CDTF">2023-07-27T19:26:15Z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825423477</vt:i4>
  </property>
  <property fmtid="{D5CDD505-2E9C-101B-9397-08002B2CF9AE}" pid="3" name="_NewReviewCycle">
    <vt:lpwstr/>
  </property>
  <property fmtid="{D5CDD505-2E9C-101B-9397-08002B2CF9AE}" pid="4" name="_EmailSubject">
    <vt:lpwstr>Annual deaths report - Final Powerpoint presentation for website</vt:lpwstr>
  </property>
  <property fmtid="{D5CDD505-2E9C-101B-9397-08002B2CF9AE}" pid="5" name="_AuthorEmail">
    <vt:lpwstr>marie.laing@policeconduct.gov.uk</vt:lpwstr>
  </property>
  <property fmtid="{D5CDD505-2E9C-101B-9397-08002B2CF9AE}" pid="6" name="_AuthorEmailDisplayName">
    <vt:lpwstr>Marie Laing</vt:lpwstr>
  </property>
  <property fmtid="{D5CDD505-2E9C-101B-9397-08002B2CF9AE}" pid="7" name="_PreviousAdHocReviewCycleID">
    <vt:i4>-1616774238</vt:i4>
  </property>
</Properties>
</file>