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0" r:id="rId1"/>
  </p:sldMasterIdLst>
  <p:notesMasterIdLst>
    <p:notesMasterId r:id="rId20"/>
  </p:notesMasterIdLst>
  <p:handoutMasterIdLst>
    <p:handoutMasterId r:id="rId21"/>
  </p:handoutMasterIdLst>
  <p:sldIdLst>
    <p:sldId id="291" r:id="rId2"/>
    <p:sldId id="282" r:id="rId3"/>
    <p:sldId id="297" r:id="rId4"/>
    <p:sldId id="280" r:id="rId5"/>
    <p:sldId id="298" r:id="rId6"/>
    <p:sldId id="299" r:id="rId7"/>
    <p:sldId id="300" r:id="rId8"/>
    <p:sldId id="301" r:id="rId9"/>
    <p:sldId id="302" r:id="rId10"/>
    <p:sldId id="303" r:id="rId11"/>
    <p:sldId id="304" r:id="rId12"/>
    <p:sldId id="305" r:id="rId13"/>
    <p:sldId id="306" r:id="rId14"/>
    <p:sldId id="307" r:id="rId15"/>
    <p:sldId id="308" r:id="rId16"/>
    <p:sldId id="309" r:id="rId17"/>
    <p:sldId id="310" r:id="rId18"/>
    <p:sldId id="293"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6867281-9ECD-1827-E588-08D9FA758910}" name="Aleksander Stojkowski" initials="AS" userId="S::Aleksander.Stojkowski@POLICECONDUCT.GOV.UK::c5d04a8b-1f24-42eb-8da7-9f6f41ff07cf" providerId="AD"/>
  <p188:author id="{9AE37482-8867-5935-2A4B-85B3BE51DC0E}" name="Melanie O'Connor" initials="MO" userId="S::melanie.o'connor@POLICECONDUCT.GOV.UK::b8351de4-5772-4acb-9720-bcd13b83109a"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Marie Laing" initials="ML" lastIdx="1" clrIdx="0">
    <p:extLst>
      <p:ext uri="{19B8F6BF-5375-455C-9EA6-DF929625EA0E}">
        <p15:presenceInfo xmlns:p15="http://schemas.microsoft.com/office/powerpoint/2012/main" userId="S::marie.laing@POLICECONDUCT.GOV.UK::271c13e0-8628-49e1-be08-fbad02ccfca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373A36"/>
    <a:srgbClr val="575552"/>
    <a:srgbClr val="87898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5278"/>
    <p:restoredTop sz="74283" autoAdjust="0"/>
  </p:normalViewPr>
  <p:slideViewPr>
    <p:cSldViewPr snapToGrid="0" snapToObjects="1">
      <p:cViewPr varScale="1">
        <p:scale>
          <a:sx n="49" d="100"/>
          <a:sy n="49" d="100"/>
        </p:scale>
        <p:origin x="356" y="44"/>
      </p:cViewPr>
      <p:guideLst/>
    </p:cSldViewPr>
  </p:slideViewPr>
  <p:notesTextViewPr>
    <p:cViewPr>
      <p:scale>
        <a:sx n="1" d="1"/>
        <a:sy n="1" d="1"/>
      </p:scale>
      <p:origin x="0" y="0"/>
    </p:cViewPr>
  </p:notesTextViewPr>
  <p:notesViewPr>
    <p:cSldViewPr snapToGrid="0" snapToObjects="1">
      <p:cViewPr varScale="1">
        <p:scale>
          <a:sx n="64" d="100"/>
          <a:sy n="64" d="100"/>
        </p:scale>
        <p:origin x="2408" y="5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 Id="rId27"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9CD42A5-6A6A-2347-ADF5-A5C97A622A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4217A752-C14E-F741-8ACB-93EC8CD1A7A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E5EF928-F03D-A24A-AA83-EF0A02582D7B}" type="datetimeFigureOut">
              <a:rPr lang="en-US" smtClean="0"/>
              <a:t>10/16/2024</a:t>
            </a:fld>
            <a:endParaRPr lang="en-US"/>
          </a:p>
        </p:txBody>
      </p:sp>
      <p:sp>
        <p:nvSpPr>
          <p:cNvPr id="4" name="Footer Placeholder 3">
            <a:extLst>
              <a:ext uri="{FF2B5EF4-FFF2-40B4-BE49-F238E27FC236}">
                <a16:creationId xmlns:a16="http://schemas.microsoft.com/office/drawing/2014/main" id="{1E0DA63B-6962-704B-933C-976AAD6AA9D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n-US"/>
              <a:t>Independent Offcie for Police Conduct</a:t>
            </a:r>
          </a:p>
        </p:txBody>
      </p:sp>
      <p:sp>
        <p:nvSpPr>
          <p:cNvPr id="5" name="Slide Number Placeholder 4">
            <a:extLst>
              <a:ext uri="{FF2B5EF4-FFF2-40B4-BE49-F238E27FC236}">
                <a16:creationId xmlns:a16="http://schemas.microsoft.com/office/drawing/2014/main" id="{D79DA89D-112D-8C4E-A7E9-9910C34D04C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E44AD29-6842-934F-B6ED-20C9CAAF84E6}" type="slidenum">
              <a:rPr lang="en-US" smtClean="0"/>
              <a:t>‹#›</a:t>
            </a:fld>
            <a:endParaRPr lang="en-US"/>
          </a:p>
        </p:txBody>
      </p:sp>
    </p:spTree>
    <p:extLst>
      <p:ext uri="{BB962C8B-B14F-4D97-AF65-F5344CB8AC3E}">
        <p14:creationId xmlns:p14="http://schemas.microsoft.com/office/powerpoint/2010/main" val="1932519285"/>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C91CC7E-7B3B-184A-88EB-C248FDBD24A9}" type="datetimeFigureOut">
              <a:rPr lang="en-US" smtClean="0"/>
              <a:t>10/16/2024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en-US"/>
              <a:t>Independent Offcie for Police Conduct</a:t>
            </a: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6F18F9-C0EB-F04B-B122-30A51DB8A74D}" type="slidenum">
              <a:rPr lang="en-US" smtClean="0"/>
              <a:t>‹#›</a:t>
            </a:fld>
            <a:endParaRPr lang="en-US"/>
          </a:p>
        </p:txBody>
      </p:sp>
    </p:spTree>
    <p:extLst>
      <p:ext uri="{BB962C8B-B14F-4D97-AF65-F5344CB8AC3E}">
        <p14:creationId xmlns:p14="http://schemas.microsoft.com/office/powerpoint/2010/main" val="3186204347"/>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5" name="Slide Number Placeholder 4"/>
          <p:cNvSpPr>
            <a:spLocks noGrp="1"/>
          </p:cNvSpPr>
          <p:nvPr>
            <p:ph type="sldNum" sz="quarter" idx="5"/>
          </p:nvPr>
        </p:nvSpPr>
        <p:spPr/>
        <p:txBody>
          <a:bodyPr/>
          <a:lstStyle/>
          <a:p>
            <a:fld id="{C36F18F9-C0EB-F04B-B122-30A51DB8A74D}" type="slidenum">
              <a:rPr lang="en-US" smtClean="0">
                <a:latin typeface="Arial" panose="020B0604020202020204" pitchFamily="34" charset="0"/>
                <a:cs typeface="Arial" panose="020B0604020202020204" pitchFamily="34" charset="0"/>
              </a:rPr>
              <a:t>1</a:t>
            </a:fld>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994024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5" name="Slide Number Placeholder 4"/>
          <p:cNvSpPr>
            <a:spLocks noGrp="1"/>
          </p:cNvSpPr>
          <p:nvPr>
            <p:ph type="sldNum" sz="quarter" idx="5"/>
          </p:nvPr>
        </p:nvSpPr>
        <p:spPr/>
        <p:txBody>
          <a:bodyPr/>
          <a:lstStyle/>
          <a:p>
            <a:fld id="{C36F18F9-C0EB-F04B-B122-30A51DB8A74D}" type="slidenum">
              <a:rPr lang="en-US" smtClean="0">
                <a:latin typeface="Arial" panose="020B0604020202020204" pitchFamily="34" charset="0"/>
                <a:cs typeface="Arial" panose="020B0604020202020204" pitchFamily="34" charset="0"/>
              </a:rPr>
              <a:t>10</a:t>
            </a:fld>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628382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Apparent suicides following time in police custody are included if they take place within two days of the person’s release from custody. They are also included if experiences in custody may have been relevant to the death, and the death has been referred to us. </a:t>
            </a:r>
            <a:r>
              <a:rPr lang="en-GB" dirty="0">
                <a:latin typeface="Arial" panose="020B0604020202020204" pitchFamily="34" charset="0"/>
                <a:cs typeface="Arial" panose="020B0604020202020204" pitchFamily="34" charset="0"/>
              </a:rPr>
              <a:t>Reporting of these deaths relies on police forces making the link between an apparent suicide and someone having spent time in custody recently. Increases in these deaths may therefore be influenced by improved identification and referral of such cases. </a:t>
            </a:r>
          </a:p>
          <a:p>
            <a:endParaRPr lang="en-US" dirty="0">
              <a:latin typeface="Arial" panose="020B0604020202020204" pitchFamily="34" charset="0"/>
              <a:cs typeface="Arial" panose="020B0604020202020204" pitchFamily="34" charset="0"/>
            </a:endParaRPr>
          </a:p>
          <a:p>
            <a:r>
              <a:rPr lang="en-US" dirty="0"/>
              <a:t>The number of apparent suicides following time in police custody is higher than the 54 recorded in 2022/23. It is the highest number of suicides since 2014/15 when there were 71. Reporting of these deaths relies on police forces making the link between an apparent suicide and someone spending time in custody recently. Increases or decreases in these deaths may therefore be influenced by identification and referral of such cases. </a:t>
            </a:r>
          </a:p>
          <a:p>
            <a:endParaRPr lang="en-US" dirty="0"/>
          </a:p>
          <a:p>
            <a:r>
              <a:rPr lang="en-US" dirty="0"/>
              <a:t>This year, for 46% of fatalities, the reason for custody related to alleged sexual offences. The proportion of sexual offences or indecent images involving children was 38%. These proportions are lower than the figures recorded last year (50% and 46% respectively) but higher than average figures. The average proportions for these alleged offences since 2004/05 are 36% and 30% respectively</a:t>
            </a:r>
          </a:p>
        </p:txBody>
      </p:sp>
      <p:sp>
        <p:nvSpPr>
          <p:cNvPr id="5" name="Slide Number Placeholder 4"/>
          <p:cNvSpPr>
            <a:spLocks noGrp="1"/>
          </p:cNvSpPr>
          <p:nvPr>
            <p:ph type="sldNum" sz="quarter" idx="5"/>
          </p:nvPr>
        </p:nvSpPr>
        <p:spPr/>
        <p:txBody>
          <a:bodyPr/>
          <a:lstStyle/>
          <a:p>
            <a:fld id="{C36F18F9-C0EB-F04B-B122-30A51DB8A74D}" type="slidenum">
              <a:rPr lang="en-US" smtClean="0">
                <a:latin typeface="Arial" panose="020B0604020202020204" pitchFamily="34" charset="0"/>
                <a:cs typeface="Arial" panose="020B0604020202020204" pitchFamily="34" charset="0"/>
              </a:rPr>
              <a:t>11</a:t>
            </a:fld>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784822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dirty="0"/>
              <a:t>Since 2010/11, this category has only included deaths where there has been an independent investigation, or where one is ongoing. This is to improve consistency in the reporting of these deaths.</a:t>
            </a:r>
          </a:p>
          <a:p>
            <a:endParaRPr lang="en-US" sz="1100" dirty="0">
              <a:latin typeface="Arial" panose="020B0604020202020204" pitchFamily="34" charset="0"/>
              <a:cs typeface="Arial" panose="020B0604020202020204" pitchFamily="34" charset="0"/>
            </a:endParaRPr>
          </a:p>
          <a:p>
            <a:r>
              <a:rPr lang="en-US" sz="1100" dirty="0">
                <a:latin typeface="Arial" panose="020B0604020202020204" pitchFamily="34" charset="0"/>
                <a:cs typeface="Arial" panose="020B0604020202020204" pitchFamily="34" charset="0"/>
              </a:rPr>
              <a:t>During 2014/15, the IPCC started a significant period of change and expansion in response to the then Home Secretary’s announcement that there should be more independent investigations into serious and sensitive matters. This had a direct impact on the number of deaths we recorded in the ‘other deaths following police contact’ category because inclusion of this type of case in this annual report is based on them being independently investigated.  Any increase in this category does not, therefore, necessarily indicate an increase in the number of people who have died following some form of contact with the police. </a:t>
            </a:r>
          </a:p>
          <a:p>
            <a:endParaRPr lang="en-US" sz="1100" dirty="0">
              <a:latin typeface="Arial" panose="020B0604020202020204" pitchFamily="34" charset="0"/>
              <a:cs typeface="Arial" panose="020B0604020202020204" pitchFamily="34" charset="0"/>
            </a:endParaRPr>
          </a:p>
          <a:p>
            <a:r>
              <a:rPr lang="en-US" sz="1100" dirty="0">
                <a:latin typeface="Arial" panose="020B0604020202020204" pitchFamily="34" charset="0"/>
                <a:cs typeface="Arial" panose="020B0604020202020204" pitchFamily="34" charset="0"/>
              </a:rPr>
              <a:t>In 2018/19 the IOPC began a phased move to thematic case selection. The thematic areas include domestic abuse, road traffic incidents, abuse of authority for sexual or financial gain, mental health, near misses in custody and discrimination. </a:t>
            </a:r>
            <a:br>
              <a:rPr lang="en-US" sz="1100" dirty="0">
                <a:latin typeface="Arial" panose="020B0604020202020204" pitchFamily="34" charset="0"/>
                <a:cs typeface="Arial" panose="020B0604020202020204" pitchFamily="34" charset="0"/>
              </a:rPr>
            </a:br>
            <a:br>
              <a:rPr lang="en-US" sz="1100" dirty="0">
                <a:latin typeface="Arial" panose="020B0604020202020204" pitchFamily="34" charset="0"/>
                <a:cs typeface="Arial" panose="020B0604020202020204" pitchFamily="34" charset="0"/>
              </a:rPr>
            </a:br>
            <a:r>
              <a:rPr lang="en-US" sz="1100" dirty="0">
                <a:latin typeface="Arial" panose="020B0604020202020204" pitchFamily="34" charset="0"/>
                <a:cs typeface="Arial" panose="020B0604020202020204" pitchFamily="34" charset="0"/>
              </a:rPr>
              <a:t>Thematic case selection involves independently investigating more cases where these themes may be a factor. This will enable us to develop a body of evidence for learning and prevention work. The move to thematic case selection may have an impact on the number and proportion of cases involving particular circumstances of death – such as concerns for welfare based on mental health, or domestic-related incidents.</a:t>
            </a:r>
            <a:endParaRPr lang="en-GB" sz="1100" dirty="0">
              <a:latin typeface="Arial" panose="020B0604020202020204" pitchFamily="34" charset="0"/>
              <a:cs typeface="Arial" panose="020B0604020202020204" pitchFamily="34" charset="0"/>
            </a:endParaRPr>
          </a:p>
          <a:p>
            <a:endParaRPr lang="en-US" dirty="0"/>
          </a:p>
        </p:txBody>
      </p:sp>
      <p:sp>
        <p:nvSpPr>
          <p:cNvPr id="5" name="Slide Number Placeholder 4"/>
          <p:cNvSpPr>
            <a:spLocks noGrp="1"/>
          </p:cNvSpPr>
          <p:nvPr>
            <p:ph type="sldNum" sz="quarter" idx="5"/>
          </p:nvPr>
        </p:nvSpPr>
        <p:spPr/>
        <p:txBody>
          <a:bodyPr/>
          <a:lstStyle/>
          <a:p>
            <a:fld id="{C36F18F9-C0EB-F04B-B122-30A51DB8A74D}" type="slidenum">
              <a:rPr lang="en-US" smtClean="0">
                <a:latin typeface="Arial" panose="020B0604020202020204" pitchFamily="34" charset="0"/>
                <a:cs typeface="Arial" panose="020B0604020202020204" pitchFamily="34" charset="0"/>
              </a:rPr>
              <a:t>12</a:t>
            </a:fld>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320531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overall proportion of cases relating to a concern for welfare made up 85% of the deaths following police contact that were independently investigated – lower proportion than in 2022/23.</a:t>
            </a:r>
          </a:p>
          <a:p>
            <a:endParaRPr lang="en-GB" dirty="0"/>
          </a:p>
        </p:txBody>
      </p:sp>
      <p:sp>
        <p:nvSpPr>
          <p:cNvPr id="5" name="Slide Number Placeholder 4"/>
          <p:cNvSpPr>
            <a:spLocks noGrp="1"/>
          </p:cNvSpPr>
          <p:nvPr>
            <p:ph type="sldNum" sz="quarter" idx="5"/>
          </p:nvPr>
        </p:nvSpPr>
        <p:spPr/>
        <p:txBody>
          <a:bodyPr/>
          <a:lstStyle/>
          <a:p>
            <a:fld id="{C36F18F9-C0EB-F04B-B122-30A51DB8A74D}" type="slidenum">
              <a:rPr lang="en-US" smtClean="0">
                <a:latin typeface="Arial" panose="020B0604020202020204" pitchFamily="34" charset="0"/>
                <a:cs typeface="Arial" panose="020B0604020202020204" pitchFamily="34" charset="0"/>
              </a:rPr>
              <a:t>13</a:t>
            </a:fld>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458689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latin typeface="Arial" panose="020B0604020202020204" pitchFamily="34" charset="0"/>
              <a:cs typeface="Arial" panose="020B0604020202020204" pitchFamily="34" charset="0"/>
            </a:endParaRPr>
          </a:p>
        </p:txBody>
      </p:sp>
      <p:sp>
        <p:nvSpPr>
          <p:cNvPr id="5" name="Slide Number Placeholder 4"/>
          <p:cNvSpPr>
            <a:spLocks noGrp="1"/>
          </p:cNvSpPr>
          <p:nvPr>
            <p:ph type="sldNum" sz="quarter" idx="5"/>
          </p:nvPr>
        </p:nvSpPr>
        <p:spPr/>
        <p:txBody>
          <a:bodyPr/>
          <a:lstStyle/>
          <a:p>
            <a:fld id="{C36F18F9-C0EB-F04B-B122-30A51DB8A74D}" type="slidenum">
              <a:rPr lang="en-US" smtClean="0">
                <a:latin typeface="Arial" panose="020B0604020202020204" pitchFamily="34" charset="0"/>
                <a:cs typeface="Arial" panose="020B0604020202020204" pitchFamily="34" charset="0"/>
              </a:rPr>
              <a:t>14</a:t>
            </a:fld>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9807444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lnSpc>
                <a:spcPct val="107000"/>
              </a:lnSpc>
              <a:spcAft>
                <a:spcPts val="800"/>
              </a:spcAft>
              <a:tabLst>
                <a:tab pos="457200" algn="l"/>
              </a:tabLst>
            </a:pPr>
            <a:r>
              <a:rPr lang="en-GB" sz="1200" dirty="0">
                <a:effectLst/>
                <a:latin typeface="Arial" panose="020B0604020202020204" pitchFamily="34" charset="0"/>
                <a:ea typeface="Calibri" panose="020F0502020204030204" pitchFamily="34" charset="0"/>
                <a:cs typeface="Times New Roman" panose="02020603050405020304" pitchFamily="18" charset="0"/>
              </a:rPr>
              <a:t>Vulnerabilities we have seen year after year continue to be prevalent among those who died, with twenty-one people who died in or following police custody having had links to alcohol and/or drugs, and nineteen having had mental health concerns – this is the </a:t>
            </a:r>
            <a:r>
              <a:rPr lang="en-GB" sz="1800" dirty="0">
                <a:effectLst/>
                <a:latin typeface="Calibri" panose="020F0502020204030204" pitchFamily="34" charset="0"/>
                <a:ea typeface="Calibri" panose="020F0502020204030204" pitchFamily="34" charset="0"/>
                <a:cs typeface="Times New Roman" panose="02020603050405020304" pitchFamily="18" charset="0"/>
              </a:rPr>
              <a:t>highest ever number of deaths in custody that involved mental health concerns</a:t>
            </a:r>
            <a:r>
              <a:rPr lang="en-GB" sz="1200" dirty="0">
                <a:effectLst/>
                <a:latin typeface="Arial" panose="020B0604020202020204" pitchFamily="34" charset="0"/>
                <a:ea typeface="Calibri" panose="020F0502020204030204" pitchFamily="34" charset="0"/>
                <a:cs typeface="Times New Roman" panose="02020603050405020304" pitchFamily="18" charset="0"/>
              </a:rPr>
              <a:t>.</a:t>
            </a:r>
            <a:r>
              <a:rPr lang="en-GB"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r>
              <a:rPr lang="en-GB" sz="1200" dirty="0">
                <a:effectLst/>
                <a:latin typeface="Arial" panose="020B0604020202020204" pitchFamily="34" charset="0"/>
                <a:ea typeface="Calibri" panose="020F0502020204030204" pitchFamily="34" charset="0"/>
                <a:cs typeface="Times New Roman" panose="02020603050405020304" pitchFamily="18" charset="0"/>
              </a:rPr>
              <a:t>Of the 60 other deaths we independently investigated, vast majority had contact with police because of concerns for their welfare and almost half (29) were reported to be intoxicated or affected by substance abuse. </a:t>
            </a:r>
          </a:p>
          <a:p>
            <a:pPr lvl="0">
              <a:lnSpc>
                <a:spcPct val="107000"/>
              </a:lnSpc>
              <a:spcAft>
                <a:spcPts val="800"/>
              </a:spcAft>
              <a:tabLst>
                <a:tab pos="457200" algn="l"/>
              </a:tabLst>
            </a:pP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spcAft>
                <a:spcPts val="800"/>
              </a:spcAft>
              <a:tabLst>
                <a:tab pos="457200" algn="l"/>
              </a:tabLst>
            </a:pPr>
            <a:r>
              <a:rPr lang="en-GB" sz="1200" dirty="0">
                <a:effectLst/>
                <a:latin typeface="Arial" panose="020B0604020202020204" pitchFamily="34" charset="0"/>
                <a:ea typeface="Calibri" panose="020F0502020204030204" pitchFamily="34" charset="0"/>
                <a:cs typeface="Times New Roman" panose="02020603050405020304" pitchFamily="18" charset="0"/>
              </a:rPr>
              <a:t>These are system-wide issues which need a concerted response to help prevent future deaths from occurring.</a:t>
            </a:r>
            <a:r>
              <a:rPr lang="en-GB" sz="1200" dirty="0">
                <a:effectLst/>
                <a:latin typeface="Arial" panose="020B0604020202020204" pitchFamily="34" charset="0"/>
                <a:ea typeface="Calibri" panose="020F0502020204030204" pitchFamily="34" charset="0"/>
              </a:rPr>
              <a:t> </a:t>
            </a:r>
          </a:p>
          <a:p>
            <a:pPr lvl="0">
              <a:lnSpc>
                <a:spcPct val="107000"/>
              </a:lnSpc>
              <a:spcAft>
                <a:spcPts val="800"/>
              </a:spcAft>
              <a:tabLst>
                <a:tab pos="457200" algn="l"/>
              </a:tabLst>
            </a:pPr>
            <a:r>
              <a:rPr lang="en-GB" sz="1200" dirty="0">
                <a:effectLst/>
                <a:latin typeface="Arial" panose="020B0604020202020204" pitchFamily="34" charset="0"/>
                <a:ea typeface="Calibri" panose="020F0502020204030204" pitchFamily="34" charset="0"/>
                <a:cs typeface="Times New Roman" panose="02020603050405020304" pitchFamily="18" charset="0"/>
              </a:rPr>
              <a:t>Not all of the deaths will be preventable, but it is vital that work across agencies continues. We need to ensure police custody is as safe as possible, to better train officers to de-escalate in conflict situations where feasible, to keep embedding learning into police practice promptly, and to make sure that appropriate health and social services are available alongside the police service to meet the needs of those in crisis.</a:t>
            </a:r>
          </a:p>
          <a:p>
            <a:endParaRPr lang="en-GB" dirty="0"/>
          </a:p>
          <a:p>
            <a:endParaRPr lang="en-US" dirty="0"/>
          </a:p>
        </p:txBody>
      </p:sp>
      <p:sp>
        <p:nvSpPr>
          <p:cNvPr id="5" name="Slide Number Placeholder 4"/>
          <p:cNvSpPr>
            <a:spLocks noGrp="1"/>
          </p:cNvSpPr>
          <p:nvPr>
            <p:ph type="sldNum" sz="quarter" idx="5"/>
          </p:nvPr>
        </p:nvSpPr>
        <p:spPr/>
        <p:txBody>
          <a:bodyPr/>
          <a:lstStyle/>
          <a:p>
            <a:fld id="{C36F18F9-C0EB-F04B-B122-30A51DB8A74D}" type="slidenum">
              <a:rPr lang="en-US" smtClean="0">
                <a:latin typeface="Arial" panose="020B0604020202020204" pitchFamily="34" charset="0"/>
                <a:cs typeface="Arial" panose="020B0604020202020204" pitchFamily="34" charset="0"/>
              </a:rPr>
              <a:t>15</a:t>
            </a:fld>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7956817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Restraint is recorded as a factor if a person was physically restrained at some point between the initial contact with police and their death. Restraint is reported on in the report if it involved restraint by police officers or police staff and it will be detailed separately if restraint was by civilians only during police contact. </a:t>
            </a:r>
          </a:p>
          <a:p>
            <a:endParaRPr lang="en-US" dirty="0"/>
          </a:p>
          <a:p>
            <a:r>
              <a:rPr lang="en-US" dirty="0"/>
              <a:t>Restraint includes the manual restraint of the deceased or the use of restraint equipment such as leg restraints; it does not include handcuffs. Stating that a case involved restraint does not mean that the restraint was considered to be a contributory factor to the cause of death. Restraint can be recorded as a factor on deaths that occur in or following police custody or those that follow other police contact. </a:t>
            </a:r>
          </a:p>
          <a:p>
            <a:endParaRPr lang="en-US" dirty="0"/>
          </a:p>
          <a:p>
            <a:r>
              <a:rPr lang="en-US" dirty="0"/>
              <a:t>When the cause of death was presented in a table in the report, if the restraint was identified as being a contributory factor, as stated by the pathologist or at inquest, then the cause of death was listed as ‘restraint-related’ in the annual statistics. Restraint was either listed as a primary or secondary cause of death based on the findings of the pathologist. Since then, as noted above, cause of death is now written out in full as used in the post-mortem (or inquest) reports. </a:t>
            </a:r>
          </a:p>
          <a:p>
            <a:endParaRPr lang="en-US" dirty="0"/>
          </a:p>
          <a:p>
            <a:r>
              <a:rPr lang="en-US" dirty="0"/>
              <a:t>In 2011/12, we started routinely recording data relating to the use of Taser stun guns and incapacitant spray by the police on cases involving a death. Where applicable, more detailed data was also collected on the type and method of restraint. </a:t>
            </a:r>
          </a:p>
          <a:p>
            <a:endParaRPr lang="en-US" dirty="0"/>
          </a:p>
          <a:p>
            <a:r>
              <a:rPr lang="en-US" dirty="0"/>
              <a:t>In 2015/16, in addition to recording data on Taser stun guns and incapacitant spray, the we started documenting data relating to all types of force used by the police including the use of batons, conventional firearms and police dogs.</a:t>
            </a:r>
            <a:endParaRPr lang="en-GB" dirty="0"/>
          </a:p>
        </p:txBody>
      </p:sp>
      <p:sp>
        <p:nvSpPr>
          <p:cNvPr id="5" name="Slide Number Placeholder 4"/>
          <p:cNvSpPr>
            <a:spLocks noGrp="1"/>
          </p:cNvSpPr>
          <p:nvPr>
            <p:ph type="sldNum" sz="quarter" idx="5"/>
          </p:nvPr>
        </p:nvSpPr>
        <p:spPr/>
        <p:txBody>
          <a:bodyPr/>
          <a:lstStyle/>
          <a:p>
            <a:fld id="{C36F18F9-C0EB-F04B-B122-30A51DB8A74D}" type="slidenum">
              <a:rPr lang="en-US" smtClean="0">
                <a:latin typeface="Arial" panose="020B0604020202020204" pitchFamily="34" charset="0"/>
                <a:cs typeface="Arial" panose="020B0604020202020204" pitchFamily="34" charset="0"/>
              </a:rPr>
              <a:t>16</a:t>
            </a:fld>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3648146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5" name="Slide Number Placeholder 4"/>
          <p:cNvSpPr>
            <a:spLocks noGrp="1"/>
          </p:cNvSpPr>
          <p:nvPr>
            <p:ph type="sldNum" sz="quarter" idx="5"/>
          </p:nvPr>
        </p:nvSpPr>
        <p:spPr/>
        <p:txBody>
          <a:bodyPr/>
          <a:lstStyle/>
          <a:p>
            <a:fld id="{C36F18F9-C0EB-F04B-B122-30A51DB8A74D}" type="slidenum">
              <a:rPr lang="en-US" smtClean="0">
                <a:latin typeface="Arial" panose="020B0604020202020204" pitchFamily="34" charset="0"/>
                <a:cs typeface="Arial" panose="020B0604020202020204" pitchFamily="34" charset="0"/>
              </a:rPr>
              <a:t>17</a:t>
            </a:fld>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2291470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5" name="Slide Number Placeholder 4"/>
          <p:cNvSpPr>
            <a:spLocks noGrp="1"/>
          </p:cNvSpPr>
          <p:nvPr>
            <p:ph type="sldNum" sz="quarter" idx="5"/>
          </p:nvPr>
        </p:nvSpPr>
        <p:spPr/>
        <p:txBody>
          <a:bodyPr/>
          <a:lstStyle/>
          <a:p>
            <a:fld id="{C36F18F9-C0EB-F04B-B122-30A51DB8A74D}" type="slidenum">
              <a:rPr lang="en-US" smtClean="0">
                <a:latin typeface="Arial" panose="020B0604020202020204" pitchFamily="34" charset="0"/>
                <a:cs typeface="Arial" panose="020B0604020202020204" pitchFamily="34" charset="0"/>
              </a:rPr>
              <a:t>18</a:t>
            </a:fld>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42087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5" name="Slide Number Placeholder 4"/>
          <p:cNvSpPr>
            <a:spLocks noGrp="1"/>
          </p:cNvSpPr>
          <p:nvPr>
            <p:ph type="sldNum" sz="quarter" idx="5"/>
          </p:nvPr>
        </p:nvSpPr>
        <p:spPr/>
        <p:txBody>
          <a:bodyPr/>
          <a:lstStyle/>
          <a:p>
            <a:fld id="{C36F18F9-C0EB-F04B-B122-30A51DB8A74D}" type="slidenum">
              <a:rPr lang="en-US" smtClean="0">
                <a:latin typeface="Arial" panose="020B0604020202020204" pitchFamily="34" charset="0"/>
                <a:cs typeface="Arial" panose="020B0604020202020204" pitchFamily="34" charset="0"/>
              </a:rPr>
              <a:t>2</a:t>
            </a:fld>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207302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latin typeface="Arial" panose="020B0604020202020204" pitchFamily="34" charset="0"/>
                <a:cs typeface="Arial" panose="020B0604020202020204" pitchFamily="34" charset="0"/>
              </a:rPr>
              <a:t>Police forces have a statutory duty to refer all incidents involving a death or serious injury to us.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latin typeface="Arial" panose="020B0604020202020204" pitchFamily="34" charset="0"/>
                <a:cs typeface="Arial" panose="020B0604020202020204" pitchFamily="34" charset="0"/>
              </a:rPr>
              <a:t>This report is part of our statutory remit and highlights the importance of having in place robust systems of investigation, learning and accountability, which follow deaths following contact with police. </a:t>
            </a:r>
            <a:endParaRPr lang="en-US" dirty="0">
              <a:latin typeface="Arial" panose="020B0604020202020204" pitchFamily="34" charset="0"/>
              <a:cs typeface="Arial" panose="020B0604020202020204" pitchFamily="34" charset="0"/>
            </a:endParaRPr>
          </a:p>
          <a:p>
            <a:endParaRPr lang="en-GB" dirty="0"/>
          </a:p>
          <a:p>
            <a:endParaRPr lang="en-US" dirty="0"/>
          </a:p>
        </p:txBody>
      </p:sp>
      <p:sp>
        <p:nvSpPr>
          <p:cNvPr id="5" name="Slide Number Placeholder 4"/>
          <p:cNvSpPr>
            <a:spLocks noGrp="1"/>
          </p:cNvSpPr>
          <p:nvPr>
            <p:ph type="sldNum" sz="quarter" idx="5"/>
          </p:nvPr>
        </p:nvSpPr>
        <p:spPr/>
        <p:txBody>
          <a:bodyPr/>
          <a:lstStyle/>
          <a:p>
            <a:fld id="{C36F18F9-C0EB-F04B-B122-30A51DB8A74D}" type="slidenum">
              <a:rPr lang="en-US" smtClean="0">
                <a:latin typeface="Arial" panose="020B0604020202020204" pitchFamily="34" charset="0"/>
                <a:cs typeface="Arial" panose="020B0604020202020204" pitchFamily="34" charset="0"/>
              </a:rPr>
              <a:t>3</a:t>
            </a:fld>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791696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Slide Number Placeholder 4"/>
          <p:cNvSpPr>
            <a:spLocks noGrp="1"/>
          </p:cNvSpPr>
          <p:nvPr>
            <p:ph type="sldNum" sz="quarter" idx="5"/>
          </p:nvPr>
        </p:nvSpPr>
        <p:spPr/>
        <p:txBody>
          <a:bodyPr/>
          <a:lstStyle/>
          <a:p>
            <a:fld id="{C36F18F9-C0EB-F04B-B122-30A51DB8A74D}" type="slidenum">
              <a:rPr lang="en-US" smtClean="0">
                <a:latin typeface="Arial" panose="020B0604020202020204" pitchFamily="34" charset="0"/>
                <a:cs typeface="Arial" panose="020B0604020202020204" pitchFamily="34" charset="0"/>
              </a:rPr>
              <a:t>4</a:t>
            </a:fld>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725034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nSpc>
                <a:spcPct val="107000"/>
              </a:lnSpc>
              <a:spcAft>
                <a:spcPts val="800"/>
              </a:spcAft>
              <a:buFont typeface="Arial" panose="020B0604020202020204" pitchFamily="34" charset="0"/>
              <a:buNone/>
              <a:tabLst>
                <a:tab pos="457200" algn="l"/>
              </a:tabLst>
            </a:pPr>
            <a:endParaRPr lang="en-US" dirty="0"/>
          </a:p>
        </p:txBody>
      </p:sp>
      <p:sp>
        <p:nvSpPr>
          <p:cNvPr id="5" name="Slide Number Placeholder 4"/>
          <p:cNvSpPr>
            <a:spLocks noGrp="1"/>
          </p:cNvSpPr>
          <p:nvPr>
            <p:ph type="sldNum" sz="quarter" idx="5"/>
          </p:nvPr>
        </p:nvSpPr>
        <p:spPr/>
        <p:txBody>
          <a:bodyPr/>
          <a:lstStyle/>
          <a:p>
            <a:fld id="{C36F18F9-C0EB-F04B-B122-30A51DB8A74D}" type="slidenum">
              <a:rPr lang="en-US" smtClean="0">
                <a:latin typeface="Arial" panose="020B0604020202020204" pitchFamily="34" charset="0"/>
                <a:cs typeface="Arial" panose="020B0604020202020204" pitchFamily="34" charset="0"/>
              </a:rPr>
              <a:t>5</a:t>
            </a:fld>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667302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This graph shows the change in numbers of incidents by type of death from 2013/14 to 2023/24. </a:t>
            </a:r>
            <a:br>
              <a:rPr lang="en-US" dirty="0">
                <a:latin typeface="Arial" panose="020B0604020202020204" pitchFamily="34" charset="0"/>
                <a:cs typeface="Arial" panose="020B0604020202020204" pitchFamily="34" charset="0"/>
              </a:rPr>
            </a:br>
            <a:endParaRPr lang="en-US" dirty="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We will explore this further as we go through the next few slides.</a:t>
            </a:r>
            <a:endParaRPr lang="en-GB" dirty="0">
              <a:latin typeface="Arial" panose="020B0604020202020204" pitchFamily="34" charset="0"/>
              <a:cs typeface="Arial" panose="020B0604020202020204" pitchFamily="34" charset="0"/>
            </a:endParaRPr>
          </a:p>
          <a:p>
            <a:endParaRPr lang="en-US" dirty="0"/>
          </a:p>
        </p:txBody>
      </p:sp>
      <p:sp>
        <p:nvSpPr>
          <p:cNvPr id="5" name="Slide Number Placeholder 4"/>
          <p:cNvSpPr>
            <a:spLocks noGrp="1"/>
          </p:cNvSpPr>
          <p:nvPr>
            <p:ph type="sldNum" sz="quarter" idx="5"/>
          </p:nvPr>
        </p:nvSpPr>
        <p:spPr/>
        <p:txBody>
          <a:bodyPr/>
          <a:lstStyle/>
          <a:p>
            <a:fld id="{C36F18F9-C0EB-F04B-B122-30A51DB8A74D}" type="slidenum">
              <a:rPr lang="en-US" smtClean="0">
                <a:latin typeface="Arial" panose="020B0604020202020204" pitchFamily="34" charset="0"/>
                <a:cs typeface="Arial" panose="020B0604020202020204" pitchFamily="34" charset="0"/>
              </a:rPr>
              <a:t>6</a:t>
            </a:fld>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569856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dirty="0"/>
              <a:t>Between 2004/05 and 2008/09, there was a year-on-year reduction in the number of deaths in or following police custody. These deaths reduced from 36 in 2004/05 to 15 deaths in 2008/09. Over the next two years, the number of deaths in custody increased to 21 in 2010/11, before reducing to 15 in 2011/12 and 2012/13. There was a further reduction in 2013/14 to 11. </a:t>
            </a:r>
          </a:p>
          <a:p>
            <a:endParaRPr lang="en-US" sz="1600" dirty="0"/>
          </a:p>
          <a:p>
            <a:r>
              <a:rPr lang="en-US" sz="1600" dirty="0"/>
              <a:t>In 2014/15, the number rose to 18 and then declined and remained stable at 14 in 2015/16 and 2016/17. In 2017/18 there were 23 fatalities, the highest number recorded for ten years. This number fell to 17 fatalities in 2018/19 and increased slightly to 18 in 2019/20. In 2020/21 the number increased slightly to 19, fell notably to 11 in 2021/22, before increasing notably to 23 in 2022/23. </a:t>
            </a:r>
          </a:p>
          <a:p>
            <a:endParaRPr lang="en-US" sz="1600" dirty="0"/>
          </a:p>
          <a:p>
            <a:r>
              <a:rPr lang="en-US" sz="1600" dirty="0"/>
              <a:t>This year, the number of deaths in or following police custody increased, to 24. </a:t>
            </a:r>
            <a:r>
              <a:rPr lang="en-US" sz="2400" dirty="0"/>
              <a:t>The 2023/24 figure is higher than the average of 17 deaths over the 11-year period since 2013/14.</a:t>
            </a:r>
            <a:endParaRPr lang="en-US" sz="1600" dirty="0"/>
          </a:p>
          <a:p>
            <a:endParaRPr lang="en-GB" sz="1100" dirty="0">
              <a:latin typeface="Arial" panose="020B0604020202020204" pitchFamily="34" charset="0"/>
              <a:cs typeface="Arial" panose="020B0604020202020204" pitchFamily="34" charset="0"/>
            </a:endParaRPr>
          </a:p>
          <a:p>
            <a:r>
              <a:rPr lang="en-US" sz="1600" dirty="0"/>
              <a:t>This year, one person died after making an apparent suicide attempt while in a police custody suite. The last incident of this kind was in 2016/17. Before that, there was one incident in 2014/15 and one in 2008/09. Since 2004/05, eight people are known to have died as a result of self-inflicted acts while in a police cell. </a:t>
            </a:r>
          </a:p>
          <a:p>
            <a:endParaRPr lang="en-US" sz="1600" dirty="0"/>
          </a:p>
          <a:p>
            <a:r>
              <a:rPr lang="en-US" sz="1600" dirty="0"/>
              <a:t>This year four people were pronounced dead in a police cell, one more than in 2022/23, 2021/22 and 2020/21. In 2019/20, one person died in a police cell. In 2018/19, no one died in a police cell. In 2017/18 there were three such deaths. </a:t>
            </a:r>
            <a:endParaRPr lang="en-US" sz="11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4"/>
          </p:nvPr>
        </p:nvSpPr>
        <p:spPr/>
        <p:txBody>
          <a:bodyPr/>
          <a:lstStyle/>
          <a:p>
            <a:r>
              <a:rPr lang="en-US" dirty="0">
                <a:latin typeface="Arial" panose="020B0604020202020204" pitchFamily="34" charset="0"/>
                <a:cs typeface="Arial" panose="020B0604020202020204" pitchFamily="34" charset="0"/>
              </a:rPr>
              <a:t>Independent Office for Police Conduct</a:t>
            </a:r>
          </a:p>
        </p:txBody>
      </p:sp>
      <p:sp>
        <p:nvSpPr>
          <p:cNvPr id="5" name="Slide Number Placeholder 4"/>
          <p:cNvSpPr>
            <a:spLocks noGrp="1"/>
          </p:cNvSpPr>
          <p:nvPr>
            <p:ph type="sldNum" sz="quarter" idx="5"/>
          </p:nvPr>
        </p:nvSpPr>
        <p:spPr/>
        <p:txBody>
          <a:bodyPr/>
          <a:lstStyle/>
          <a:p>
            <a:fld id="{C36F18F9-C0EB-F04B-B122-30A51DB8A74D}" type="slidenum">
              <a:rPr lang="en-US" smtClean="0">
                <a:latin typeface="Arial" panose="020B0604020202020204" pitchFamily="34" charset="0"/>
                <a:cs typeface="Arial" panose="020B0604020202020204" pitchFamily="34" charset="0"/>
              </a:rPr>
              <a:t>7</a:t>
            </a:fld>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473086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year, 32 people died in 29 separate incidents. There was an increase in fatalities this year from 28 to 32. This is above the average of 27 road traffic incident fatalities recorded over the 11-year period since 2013/14. The annual figures fluctuate, and year-on-year comparisons should therefore be approached with caution. </a:t>
            </a:r>
          </a:p>
          <a:p>
            <a:endParaRPr lang="en-US" dirty="0"/>
          </a:p>
          <a:p>
            <a:r>
              <a:rPr lang="en-US" dirty="0"/>
              <a:t>This year there was an increase in the number of pursuit-related incidents. The number of 22 pursuit-related incidents is higher than the average of 17 incidents seen over the past 11 years. </a:t>
            </a:r>
          </a:p>
          <a:p>
            <a:endParaRPr lang="en-US" dirty="0"/>
          </a:p>
          <a:p>
            <a:r>
              <a:rPr lang="en-US" dirty="0"/>
              <a:t>There was an increase in the number of pursuit-related fatalities this year, from 20 to 24. There was also an increase in the number of pursuit-related incidents that resulted in multiple fatalities. Two incidents accounted for four fatalities, with two fatalities in each incident. The number of pursuit-related fatalities this year is higher than the average of 20 fatalities recorded over the 11-year period since 2013/14. </a:t>
            </a:r>
          </a:p>
          <a:p>
            <a:endParaRPr lang="en-US" dirty="0"/>
          </a:p>
          <a:p>
            <a:r>
              <a:rPr lang="en-US" dirty="0"/>
              <a:t>This year has seen a decrease in the number of emergency response-related incidents and fatalities. The figures of one incident and one fatality for this year, are lower than the average of two incidents and two fatalities since 2013/14.</a:t>
            </a:r>
          </a:p>
        </p:txBody>
      </p:sp>
      <p:sp>
        <p:nvSpPr>
          <p:cNvPr id="5" name="Slide Number Placeholder 4"/>
          <p:cNvSpPr>
            <a:spLocks noGrp="1"/>
          </p:cNvSpPr>
          <p:nvPr>
            <p:ph type="sldNum" sz="quarter" idx="5"/>
          </p:nvPr>
        </p:nvSpPr>
        <p:spPr/>
        <p:txBody>
          <a:bodyPr/>
          <a:lstStyle/>
          <a:p>
            <a:fld id="{C36F18F9-C0EB-F04B-B122-30A51DB8A74D}" type="slidenum">
              <a:rPr lang="en-US" smtClean="0">
                <a:latin typeface="Arial" panose="020B0604020202020204" pitchFamily="34" charset="0"/>
                <a:cs typeface="Arial" panose="020B0604020202020204" pitchFamily="34" charset="0"/>
              </a:rPr>
              <a:t>8</a:t>
            </a:fld>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528744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R="0" lvl="0" algn="l" defTabSz="914400" rtl="0" eaLnBrk="1" fontAlgn="auto" latinLnBrk="0" hangingPunct="1">
              <a:lnSpc>
                <a:spcPct val="100000"/>
              </a:lnSpc>
              <a:spcBef>
                <a:spcPts val="0"/>
              </a:spcBef>
              <a:spcAft>
                <a:spcPts val="0"/>
              </a:spcAft>
              <a:buClrTx/>
              <a:buSzTx/>
              <a:tabLst/>
              <a:defRPr/>
            </a:pPr>
            <a:r>
              <a:rPr lang="en-US" dirty="0"/>
              <a:t>This year has seen a decrease in the number of emergency response-related incidents and fatalities. The figures of one incident and one fatality for this year, are lower than the average of three incidents and three fatalities since 2004/05. </a:t>
            </a:r>
          </a:p>
          <a:p>
            <a:pPr marR="0" lvl="0" algn="l" defTabSz="914400" rtl="0" eaLnBrk="1" fontAlgn="auto" latinLnBrk="0" hangingPunct="1">
              <a:lnSpc>
                <a:spcPct val="100000"/>
              </a:lnSpc>
              <a:spcBef>
                <a:spcPts val="0"/>
              </a:spcBef>
              <a:spcAft>
                <a:spcPts val="0"/>
              </a:spcAft>
              <a:buClrTx/>
              <a:buSzTx/>
              <a:tabLst/>
              <a:defRPr/>
            </a:pPr>
            <a:endParaRPr lang="en-US" dirty="0"/>
          </a:p>
          <a:p>
            <a:pPr marR="0" lvl="0" algn="l" defTabSz="914400" rtl="0" eaLnBrk="1" fontAlgn="auto" latinLnBrk="0" hangingPunct="1">
              <a:lnSpc>
                <a:spcPct val="100000"/>
              </a:lnSpc>
              <a:spcBef>
                <a:spcPts val="0"/>
              </a:spcBef>
              <a:spcAft>
                <a:spcPts val="0"/>
              </a:spcAft>
              <a:buClrTx/>
              <a:buSzTx/>
              <a:tabLst/>
              <a:defRPr/>
            </a:pPr>
            <a:r>
              <a:rPr lang="en-US" dirty="0"/>
              <a:t>The number of six incidents resulting from other police traffic activity has stayed the same as in the previous year, with the number of fatalities increasing by one. It is higher than the average of five incidents and five fatalities over the past 11 years, but approximately a third of the number of incidents recorded in 2004/05.</a:t>
            </a:r>
          </a:p>
        </p:txBody>
      </p:sp>
      <p:sp>
        <p:nvSpPr>
          <p:cNvPr id="5" name="Slide Number Placeholder 4"/>
          <p:cNvSpPr>
            <a:spLocks noGrp="1"/>
          </p:cNvSpPr>
          <p:nvPr>
            <p:ph type="sldNum" sz="quarter" idx="5"/>
          </p:nvPr>
        </p:nvSpPr>
        <p:spPr/>
        <p:txBody>
          <a:bodyPr/>
          <a:lstStyle/>
          <a:p>
            <a:fld id="{C36F18F9-C0EB-F04B-B122-30A51DB8A74D}" type="slidenum">
              <a:rPr lang="en-US" smtClean="0">
                <a:latin typeface="Arial" panose="020B0604020202020204" pitchFamily="34" charset="0"/>
                <a:cs typeface="Arial" panose="020B0604020202020204" pitchFamily="34" charset="0"/>
              </a:rPr>
              <a:t>9</a:t>
            </a:fld>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1302362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svg"/><Relationship Id="rId18" Type="http://schemas.openxmlformats.org/officeDocument/2006/relationships/image" Target="../media/image19.svg"/><Relationship Id="rId3" Type="http://schemas.openxmlformats.org/officeDocument/2006/relationships/image" Target="../media/image4.svg"/><Relationship Id="rId7" Type="http://schemas.openxmlformats.org/officeDocument/2006/relationships/image" Target="../media/image8.svg"/><Relationship Id="rId12" Type="http://schemas.openxmlformats.org/officeDocument/2006/relationships/image" Target="../media/image13.png"/><Relationship Id="rId17" Type="http://schemas.openxmlformats.org/officeDocument/2006/relationships/image" Target="../media/image18.png"/><Relationship Id="rId2" Type="http://schemas.openxmlformats.org/officeDocument/2006/relationships/image" Target="../media/image3.png"/><Relationship Id="rId16" Type="http://schemas.openxmlformats.org/officeDocument/2006/relationships/image" Target="../media/image17.svg"/><Relationship Id="rId1" Type="http://schemas.openxmlformats.org/officeDocument/2006/relationships/slideMaster" Target="../slideMasters/slideMaster1.xml"/><Relationship Id="rId6" Type="http://schemas.openxmlformats.org/officeDocument/2006/relationships/image" Target="../media/image7.png"/><Relationship Id="rId11" Type="http://schemas.openxmlformats.org/officeDocument/2006/relationships/image" Target="../media/image12.svg"/><Relationship Id="rId5" Type="http://schemas.openxmlformats.org/officeDocument/2006/relationships/image" Target="../media/image6.svg"/><Relationship Id="rId15" Type="http://schemas.openxmlformats.org/officeDocument/2006/relationships/image" Target="../media/image1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svg"/><Relationship Id="rId14" Type="http://schemas.openxmlformats.org/officeDocument/2006/relationships/image" Target="../media/image15.emf"/></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48DD52E-82C3-D74E-8090-AB7A602A8340}"/>
              </a:ext>
            </a:extLst>
          </p:cNvPr>
          <p:cNvSpPr/>
          <p:nvPr userDrawn="1"/>
        </p:nvSpPr>
        <p:spPr>
          <a:xfrm>
            <a:off x="297712" y="1112363"/>
            <a:ext cx="11610753" cy="542666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5812C8F5-077A-4E4E-B0F2-C205066EC60C}"/>
              </a:ext>
            </a:extLst>
          </p:cNvPr>
          <p:cNvPicPr>
            <a:picLocks noChangeAspect="1"/>
          </p:cNvPicPr>
          <p:nvPr userDrawn="1"/>
        </p:nvPicPr>
        <p:blipFill>
          <a:blip r:embed="rId2"/>
          <a:stretch>
            <a:fillRect/>
          </a:stretch>
        </p:blipFill>
        <p:spPr>
          <a:xfrm>
            <a:off x="9700181" y="338451"/>
            <a:ext cx="2194106" cy="442756"/>
          </a:xfrm>
          <a:prstGeom prst="rect">
            <a:avLst/>
          </a:prstGeom>
        </p:spPr>
      </p:pic>
      <p:pic>
        <p:nvPicPr>
          <p:cNvPr id="10" name="Picture 9">
            <a:extLst>
              <a:ext uri="{FF2B5EF4-FFF2-40B4-BE49-F238E27FC236}">
                <a16:creationId xmlns:a16="http://schemas.microsoft.com/office/drawing/2014/main" id="{CC62ABD2-52D4-2D4E-8770-5BFBF1F65806}"/>
              </a:ext>
            </a:extLst>
          </p:cNvPr>
          <p:cNvPicPr>
            <a:picLocks noChangeAspect="1"/>
          </p:cNvPicPr>
          <p:nvPr userDrawn="1"/>
        </p:nvPicPr>
        <p:blipFill>
          <a:blip r:embed="rId3"/>
          <a:stretch>
            <a:fillRect/>
          </a:stretch>
        </p:blipFill>
        <p:spPr>
          <a:xfrm>
            <a:off x="10826496" y="5310632"/>
            <a:ext cx="683514" cy="911352"/>
          </a:xfrm>
          <a:prstGeom prst="rect">
            <a:avLst/>
          </a:prstGeom>
        </p:spPr>
      </p:pic>
      <p:sp>
        <p:nvSpPr>
          <p:cNvPr id="11" name="Right Triangle 10">
            <a:extLst>
              <a:ext uri="{FF2B5EF4-FFF2-40B4-BE49-F238E27FC236}">
                <a16:creationId xmlns:a16="http://schemas.microsoft.com/office/drawing/2014/main" id="{E2206EF5-A50D-9047-8D98-A510886264F9}"/>
              </a:ext>
            </a:extLst>
          </p:cNvPr>
          <p:cNvSpPr/>
          <p:nvPr userDrawn="1"/>
        </p:nvSpPr>
        <p:spPr>
          <a:xfrm rot="13471063">
            <a:off x="-1461801" y="2461176"/>
            <a:ext cx="3479502" cy="3479502"/>
          </a:xfrm>
          <a:prstGeom prst="r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t>
            </a:r>
          </a:p>
        </p:txBody>
      </p:sp>
      <p:sp>
        <p:nvSpPr>
          <p:cNvPr id="3" name="Text Placeholder 2">
            <a:extLst>
              <a:ext uri="{FF2B5EF4-FFF2-40B4-BE49-F238E27FC236}">
                <a16:creationId xmlns:a16="http://schemas.microsoft.com/office/drawing/2014/main" id="{D86D41F5-1128-4E08-A583-131CD5AFD27C}"/>
              </a:ext>
            </a:extLst>
          </p:cNvPr>
          <p:cNvSpPr>
            <a:spLocks noGrp="1"/>
          </p:cNvSpPr>
          <p:nvPr>
            <p:ph type="body" sz="quarter" idx="10" hasCustomPrompt="1"/>
          </p:nvPr>
        </p:nvSpPr>
        <p:spPr>
          <a:xfrm>
            <a:off x="3260758" y="4799913"/>
            <a:ext cx="4958861" cy="567869"/>
          </a:xfrm>
        </p:spPr>
        <p:txBody>
          <a:bodyPr>
            <a:normAutofit/>
          </a:bodyPr>
          <a:lstStyle>
            <a:lvl1pPr>
              <a:defRPr sz="2400"/>
            </a:lvl1pPr>
          </a:lstStyle>
          <a:p>
            <a:pPr lvl="0"/>
            <a:r>
              <a:rPr lang="en-US" dirty="0"/>
              <a:t>&lt;Insert name and job title&gt;</a:t>
            </a:r>
          </a:p>
        </p:txBody>
      </p:sp>
      <p:sp>
        <p:nvSpPr>
          <p:cNvPr id="15" name="Text Placeholder 2">
            <a:extLst>
              <a:ext uri="{FF2B5EF4-FFF2-40B4-BE49-F238E27FC236}">
                <a16:creationId xmlns:a16="http://schemas.microsoft.com/office/drawing/2014/main" id="{58BDD186-A8CE-41CA-8757-B4070970954E}"/>
              </a:ext>
            </a:extLst>
          </p:cNvPr>
          <p:cNvSpPr>
            <a:spLocks noGrp="1"/>
          </p:cNvSpPr>
          <p:nvPr>
            <p:ph type="body" sz="quarter" idx="11" hasCustomPrompt="1"/>
          </p:nvPr>
        </p:nvSpPr>
        <p:spPr>
          <a:xfrm>
            <a:off x="3260758" y="5377307"/>
            <a:ext cx="4958861" cy="496675"/>
          </a:xfrm>
        </p:spPr>
        <p:txBody>
          <a:bodyPr>
            <a:normAutofit/>
          </a:bodyPr>
          <a:lstStyle>
            <a:lvl1pPr>
              <a:defRPr sz="2400"/>
            </a:lvl1pPr>
          </a:lstStyle>
          <a:p>
            <a:pPr lvl="0"/>
            <a:r>
              <a:rPr lang="en-US" dirty="0"/>
              <a:t>&lt;Insert date&gt;</a:t>
            </a:r>
          </a:p>
        </p:txBody>
      </p:sp>
      <p:sp>
        <p:nvSpPr>
          <p:cNvPr id="16" name="Text Placeholder 2">
            <a:extLst>
              <a:ext uri="{FF2B5EF4-FFF2-40B4-BE49-F238E27FC236}">
                <a16:creationId xmlns:a16="http://schemas.microsoft.com/office/drawing/2014/main" id="{848F24CD-A717-461D-A976-7E45494A9977}"/>
              </a:ext>
            </a:extLst>
          </p:cNvPr>
          <p:cNvSpPr>
            <a:spLocks noGrp="1"/>
          </p:cNvSpPr>
          <p:nvPr>
            <p:ph type="body" sz="quarter" idx="12" hasCustomPrompt="1"/>
          </p:nvPr>
        </p:nvSpPr>
        <p:spPr>
          <a:xfrm>
            <a:off x="3261600" y="3886200"/>
            <a:ext cx="7146000" cy="426976"/>
          </a:xfrm>
        </p:spPr>
        <p:txBody>
          <a:bodyPr>
            <a:spAutoFit/>
          </a:bodyPr>
          <a:lstStyle>
            <a:lvl1pPr>
              <a:defRPr sz="5400" b="1"/>
            </a:lvl1pPr>
          </a:lstStyle>
          <a:p>
            <a:pPr lvl="0"/>
            <a:r>
              <a:rPr lang="en-US" dirty="0"/>
              <a:t>&lt;Insert title </a:t>
            </a:r>
            <a:r>
              <a:rPr lang="en-US" dirty="0" err="1"/>
              <a:t>xxxxxxx</a:t>
            </a:r>
            <a:r>
              <a:rPr lang="en-US" dirty="0"/>
              <a:t>&gt;</a:t>
            </a:r>
          </a:p>
        </p:txBody>
      </p:sp>
    </p:spTree>
    <p:extLst>
      <p:ext uri="{BB962C8B-B14F-4D97-AF65-F5344CB8AC3E}">
        <p14:creationId xmlns:p14="http://schemas.microsoft.com/office/powerpoint/2010/main" val="224222579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ne Content Layout">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9BB7CB55-9F66-DE4D-B30C-3D409213F0C1}"/>
              </a:ext>
            </a:extLst>
          </p:cNvPr>
          <p:cNvSpPr>
            <a:spLocks noGrp="1"/>
          </p:cNvSpPr>
          <p:nvPr>
            <p:ph type="ftr" sz="quarter" idx="10"/>
          </p:nvPr>
        </p:nvSpPr>
        <p:spPr/>
        <p:txBody>
          <a:bodyPr/>
          <a:lstStyle/>
          <a:p>
            <a:r>
              <a:rPr lang="en-US"/>
              <a:t>Independent Office for Police Conduct</a:t>
            </a:r>
            <a:endParaRPr lang="en-US" dirty="0"/>
          </a:p>
        </p:txBody>
      </p:sp>
      <p:sp>
        <p:nvSpPr>
          <p:cNvPr id="4" name="Slide Number Placeholder 3">
            <a:extLst>
              <a:ext uri="{FF2B5EF4-FFF2-40B4-BE49-F238E27FC236}">
                <a16:creationId xmlns:a16="http://schemas.microsoft.com/office/drawing/2014/main" id="{15A76B0C-1541-1448-B9B2-9C32BBB15F09}"/>
              </a:ext>
            </a:extLst>
          </p:cNvPr>
          <p:cNvSpPr>
            <a:spLocks noGrp="1"/>
          </p:cNvSpPr>
          <p:nvPr>
            <p:ph type="sldNum" sz="quarter" idx="11"/>
          </p:nvPr>
        </p:nvSpPr>
        <p:spPr/>
        <p:txBody>
          <a:bodyPr/>
          <a:lstStyle/>
          <a:p>
            <a:fld id="{5EC1863C-CF81-F546-A0BD-020B630DE564}" type="slidenum">
              <a:rPr lang="en-US" smtClean="0"/>
              <a:t>‹#›</a:t>
            </a:fld>
            <a:endParaRPr lang="en-US"/>
          </a:p>
        </p:txBody>
      </p:sp>
      <p:sp>
        <p:nvSpPr>
          <p:cNvPr id="5" name="Rectangle 4">
            <a:extLst>
              <a:ext uri="{FF2B5EF4-FFF2-40B4-BE49-F238E27FC236}">
                <a16:creationId xmlns:a16="http://schemas.microsoft.com/office/drawing/2014/main" id="{4797D3FC-4782-C040-898D-5E104427E8C4}"/>
              </a:ext>
            </a:extLst>
          </p:cNvPr>
          <p:cNvSpPr/>
          <p:nvPr userDrawn="1"/>
        </p:nvSpPr>
        <p:spPr>
          <a:xfrm>
            <a:off x="0" y="0"/>
            <a:ext cx="329184"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 Placeholder 2">
            <a:extLst>
              <a:ext uri="{FF2B5EF4-FFF2-40B4-BE49-F238E27FC236}">
                <a16:creationId xmlns:a16="http://schemas.microsoft.com/office/drawing/2014/main" id="{A854945C-89B7-2B4E-A41F-5EC2A45A63C1}"/>
              </a:ext>
            </a:extLst>
          </p:cNvPr>
          <p:cNvSpPr>
            <a:spLocks noGrp="1"/>
          </p:cNvSpPr>
          <p:nvPr>
            <p:ph type="body" sz="quarter" idx="12"/>
          </p:nvPr>
        </p:nvSpPr>
        <p:spPr>
          <a:xfrm>
            <a:off x="1199321" y="1371600"/>
            <a:ext cx="7981124" cy="5062330"/>
          </a:xfrm>
          <a:prstGeom prst="rect">
            <a:avLst/>
          </a:prstGeom>
        </p:spPr>
        <p:txBody>
          <a:bodyPr>
            <a:normAutofit/>
          </a:bodyPr>
          <a:lstStyle>
            <a:lvl1pPr>
              <a:defRPr sz="2000"/>
            </a:lvl1pPr>
            <a:lvl2pPr>
              <a:defRPr b="1"/>
            </a:lvl2pPr>
            <a:lvl5pPr marL="1828800" indent="0">
              <a:buNone/>
              <a:defRPr/>
            </a:lvl5pPr>
          </a:lstStyle>
          <a:p>
            <a:pPr lvl="0"/>
            <a:endParaRPr lang="en-GB" dirty="0"/>
          </a:p>
        </p:txBody>
      </p:sp>
      <p:sp>
        <p:nvSpPr>
          <p:cNvPr id="7" name="Text Placeholder 4">
            <a:extLst>
              <a:ext uri="{FF2B5EF4-FFF2-40B4-BE49-F238E27FC236}">
                <a16:creationId xmlns:a16="http://schemas.microsoft.com/office/drawing/2014/main" id="{E9C6463C-6EA7-CA49-9EC7-B166D85BF95B}"/>
              </a:ext>
            </a:extLst>
          </p:cNvPr>
          <p:cNvSpPr>
            <a:spLocks noGrp="1"/>
          </p:cNvSpPr>
          <p:nvPr>
            <p:ph type="body" sz="quarter" idx="13" hasCustomPrompt="1"/>
          </p:nvPr>
        </p:nvSpPr>
        <p:spPr>
          <a:xfrm>
            <a:off x="1198563" y="569913"/>
            <a:ext cx="6037262" cy="682625"/>
          </a:xfrm>
          <a:prstGeom prst="rect">
            <a:avLst/>
          </a:prstGeom>
        </p:spPr>
        <p:txBody>
          <a:bodyPr>
            <a:normAutofit/>
          </a:bodyPr>
          <a:lstStyle>
            <a:lvl1pPr>
              <a:defRPr sz="4000"/>
            </a:lvl1pPr>
          </a:lstStyle>
          <a:p>
            <a:pPr lvl="0"/>
            <a:r>
              <a:rPr lang="en-GB" dirty="0"/>
              <a:t>Headline here</a:t>
            </a:r>
          </a:p>
        </p:txBody>
      </p:sp>
    </p:spTree>
    <p:extLst>
      <p:ext uri="{BB962C8B-B14F-4D97-AF65-F5344CB8AC3E}">
        <p14:creationId xmlns:p14="http://schemas.microsoft.com/office/powerpoint/2010/main" val="5696799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945E55E3-7585-EB49-84CD-1558B1F8F3D5}"/>
              </a:ext>
            </a:extLst>
          </p:cNvPr>
          <p:cNvSpPr/>
          <p:nvPr userDrawn="1"/>
        </p:nvSpPr>
        <p:spPr>
          <a:xfrm>
            <a:off x="0" y="0"/>
            <a:ext cx="329184"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ooter Placeholder 4">
            <a:extLst>
              <a:ext uri="{FF2B5EF4-FFF2-40B4-BE49-F238E27FC236}">
                <a16:creationId xmlns:a16="http://schemas.microsoft.com/office/drawing/2014/main" id="{CAD44ED2-822B-7C47-B140-137D03ACF40A}"/>
              </a:ext>
            </a:extLst>
          </p:cNvPr>
          <p:cNvSpPr>
            <a:spLocks noGrp="1"/>
          </p:cNvSpPr>
          <p:nvPr>
            <p:ph type="ftr" sz="quarter" idx="3"/>
          </p:nvPr>
        </p:nvSpPr>
        <p:spPr>
          <a:xfrm>
            <a:off x="1046922" y="6526696"/>
            <a:ext cx="3906078" cy="329231"/>
          </a:xfrm>
          <a:prstGeom prst="rect">
            <a:avLst/>
          </a:prstGeom>
        </p:spPr>
        <p:txBody>
          <a:bodyPr vert="horz" lIns="0" tIns="45720" rIns="91440" bIns="45720" rtlCol="0" anchor="ctr"/>
          <a:lstStyle>
            <a:lvl1pPr algn="l">
              <a:defRPr sz="1000">
                <a:solidFill>
                  <a:schemeClr val="bg1">
                    <a:lumMod val="75000"/>
                  </a:schemeClr>
                </a:solidFill>
              </a:defRPr>
            </a:lvl1pPr>
          </a:lstStyle>
          <a:p>
            <a:r>
              <a:rPr lang="en-US" dirty="0"/>
              <a:t>Independent Office for Police Conduct</a:t>
            </a:r>
          </a:p>
        </p:txBody>
      </p:sp>
      <p:sp>
        <p:nvSpPr>
          <p:cNvPr id="11" name="Slide Number Placeholder 5">
            <a:extLst>
              <a:ext uri="{FF2B5EF4-FFF2-40B4-BE49-F238E27FC236}">
                <a16:creationId xmlns:a16="http://schemas.microsoft.com/office/drawing/2014/main" id="{CA4360AA-03C0-9141-854A-5808A564924F}"/>
              </a:ext>
            </a:extLst>
          </p:cNvPr>
          <p:cNvSpPr>
            <a:spLocks noGrp="1"/>
          </p:cNvSpPr>
          <p:nvPr>
            <p:ph type="sldNum" sz="quarter" idx="4"/>
          </p:nvPr>
        </p:nvSpPr>
        <p:spPr>
          <a:xfrm>
            <a:off x="9180444" y="6526696"/>
            <a:ext cx="2507973" cy="329231"/>
          </a:xfrm>
          <a:prstGeom prst="rect">
            <a:avLst/>
          </a:prstGeom>
        </p:spPr>
        <p:txBody>
          <a:bodyPr vert="horz" lIns="91440" tIns="45720" rIns="91440" bIns="45720" rtlCol="0" anchor="ctr"/>
          <a:lstStyle>
            <a:lvl1pPr algn="r">
              <a:defRPr sz="1200">
                <a:solidFill>
                  <a:schemeClr val="tx1">
                    <a:tint val="75000"/>
                  </a:schemeClr>
                </a:solidFill>
              </a:defRPr>
            </a:lvl1pPr>
          </a:lstStyle>
          <a:p>
            <a:fld id="{5EC1863C-CF81-F546-A0BD-020B630DE564}" type="slidenum">
              <a:rPr lang="en-US" smtClean="0"/>
              <a:t>‹#›</a:t>
            </a:fld>
            <a:endParaRPr lang="en-US"/>
          </a:p>
        </p:txBody>
      </p:sp>
      <p:sp>
        <p:nvSpPr>
          <p:cNvPr id="3" name="Text Placeholder 2">
            <a:extLst>
              <a:ext uri="{FF2B5EF4-FFF2-40B4-BE49-F238E27FC236}">
                <a16:creationId xmlns:a16="http://schemas.microsoft.com/office/drawing/2014/main" id="{D1E97A13-1E20-A84F-BE82-087E7085DDE8}"/>
              </a:ext>
            </a:extLst>
          </p:cNvPr>
          <p:cNvSpPr>
            <a:spLocks noGrp="1"/>
          </p:cNvSpPr>
          <p:nvPr>
            <p:ph type="body" sz="quarter" idx="10"/>
          </p:nvPr>
        </p:nvSpPr>
        <p:spPr>
          <a:xfrm>
            <a:off x="1199320" y="1371600"/>
            <a:ext cx="6036367" cy="5062330"/>
          </a:xfrm>
          <a:prstGeom prst="rect">
            <a:avLst/>
          </a:prstGeom>
        </p:spPr>
        <p:txBody>
          <a:bodyPr>
            <a:normAutofit/>
          </a:bodyPr>
          <a:lstStyle>
            <a:lvl1pPr>
              <a:defRPr sz="2000"/>
            </a:lvl1pPr>
            <a:lvl2pPr>
              <a:defRPr b="1"/>
            </a:lvl2pPr>
            <a:lvl5pPr marL="1828800" indent="0">
              <a:buNone/>
              <a:defRPr/>
            </a:lvl5pPr>
          </a:lstStyle>
          <a:p>
            <a:pPr lvl="0"/>
            <a:endParaRPr lang="en-GB" dirty="0"/>
          </a:p>
        </p:txBody>
      </p:sp>
      <p:sp>
        <p:nvSpPr>
          <p:cNvPr id="5" name="Text Placeholder 4">
            <a:extLst>
              <a:ext uri="{FF2B5EF4-FFF2-40B4-BE49-F238E27FC236}">
                <a16:creationId xmlns:a16="http://schemas.microsoft.com/office/drawing/2014/main" id="{C42D9F34-3E04-124A-87E6-6D5484996E2C}"/>
              </a:ext>
            </a:extLst>
          </p:cNvPr>
          <p:cNvSpPr>
            <a:spLocks noGrp="1"/>
          </p:cNvSpPr>
          <p:nvPr>
            <p:ph type="body" sz="quarter" idx="11" hasCustomPrompt="1"/>
          </p:nvPr>
        </p:nvSpPr>
        <p:spPr>
          <a:xfrm>
            <a:off x="1198563" y="569913"/>
            <a:ext cx="6037262" cy="682625"/>
          </a:xfrm>
          <a:prstGeom prst="rect">
            <a:avLst/>
          </a:prstGeom>
        </p:spPr>
        <p:txBody>
          <a:bodyPr>
            <a:normAutofit/>
          </a:bodyPr>
          <a:lstStyle>
            <a:lvl1pPr>
              <a:defRPr sz="4000"/>
            </a:lvl1pPr>
          </a:lstStyle>
          <a:p>
            <a:pPr lvl="0"/>
            <a:r>
              <a:rPr lang="en-GB" dirty="0"/>
              <a:t>Headline here</a:t>
            </a:r>
          </a:p>
        </p:txBody>
      </p:sp>
      <p:sp>
        <p:nvSpPr>
          <p:cNvPr id="4" name="Picture Placeholder 3">
            <a:extLst>
              <a:ext uri="{FF2B5EF4-FFF2-40B4-BE49-F238E27FC236}">
                <a16:creationId xmlns:a16="http://schemas.microsoft.com/office/drawing/2014/main" id="{3AE3D87A-4857-4341-A00B-46D12088D6AC}"/>
              </a:ext>
            </a:extLst>
          </p:cNvPr>
          <p:cNvSpPr>
            <a:spLocks noGrp="1"/>
          </p:cNvSpPr>
          <p:nvPr>
            <p:ph type="pic" sz="quarter" idx="12"/>
          </p:nvPr>
        </p:nvSpPr>
        <p:spPr>
          <a:xfrm>
            <a:off x="7540625" y="569913"/>
            <a:ext cx="4148138" cy="5864225"/>
          </a:xfrm>
        </p:spPr>
        <p:txBody>
          <a:bodyPr/>
          <a:lstStyle/>
          <a:p>
            <a:endParaRPr lang="en-US" dirty="0"/>
          </a:p>
        </p:txBody>
      </p:sp>
    </p:spTree>
    <p:extLst>
      <p:ext uri="{BB962C8B-B14F-4D97-AF65-F5344CB8AC3E}">
        <p14:creationId xmlns:p14="http://schemas.microsoft.com/office/powerpoint/2010/main" val="30290622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 objects &amp; text">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30D88E5E-6D56-45B5-A4FC-9A76AA7D780A}"/>
              </a:ext>
            </a:extLst>
          </p:cNvPr>
          <p:cNvSpPr>
            <a:spLocks noGrp="1"/>
          </p:cNvSpPr>
          <p:nvPr>
            <p:ph type="body" sz="quarter" idx="16" hasCustomPrompt="1"/>
          </p:nvPr>
        </p:nvSpPr>
        <p:spPr>
          <a:xfrm>
            <a:off x="1039446" y="3706813"/>
            <a:ext cx="10609216" cy="524365"/>
          </a:xfrm>
        </p:spPr>
        <p:txBody>
          <a:bodyPr/>
          <a:lstStyle>
            <a:lvl1pPr>
              <a:defRPr sz="4000"/>
            </a:lvl1pPr>
            <a:lvl2pPr marL="457200" indent="0">
              <a:buClr>
                <a:srgbClr val="FFC000"/>
              </a:buClr>
              <a:buFontTx/>
              <a:buNone/>
              <a:defRPr lang="en-US" sz="2000" b="0" kern="1200" dirty="0" smtClean="0">
                <a:solidFill>
                  <a:schemeClr val="tx1">
                    <a:lumMod val="95000"/>
                    <a:lumOff val="5000"/>
                  </a:schemeClr>
                </a:solidFill>
                <a:latin typeface="Arial" panose="020B0604020202020204" pitchFamily="34" charset="0"/>
                <a:ea typeface="+mn-ea"/>
                <a:cs typeface="Arial" panose="020B0604020202020204" pitchFamily="34" charset="0"/>
              </a:defRPr>
            </a:lvl2pPr>
            <a:lvl3pPr>
              <a:defRPr sz="2000"/>
            </a:lvl3pPr>
          </a:lstStyle>
          <a:p>
            <a:pPr lvl="0"/>
            <a:r>
              <a:rPr lang="en-US" dirty="0"/>
              <a:t>Sample text</a:t>
            </a:r>
          </a:p>
        </p:txBody>
      </p:sp>
      <p:sp>
        <p:nvSpPr>
          <p:cNvPr id="5" name="Rectangle 4">
            <a:extLst>
              <a:ext uri="{FF2B5EF4-FFF2-40B4-BE49-F238E27FC236}">
                <a16:creationId xmlns:a16="http://schemas.microsoft.com/office/drawing/2014/main" id="{9D331227-149A-B94F-A3F0-1555C839ECD1}"/>
              </a:ext>
            </a:extLst>
          </p:cNvPr>
          <p:cNvSpPr/>
          <p:nvPr userDrawn="1"/>
        </p:nvSpPr>
        <p:spPr>
          <a:xfrm>
            <a:off x="0" y="0"/>
            <a:ext cx="329184"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AEA84462-18D3-CE42-A72C-B7CAC7761725}"/>
              </a:ext>
            </a:extLst>
          </p:cNvPr>
          <p:cNvSpPr/>
          <p:nvPr userDrawn="1"/>
        </p:nvSpPr>
        <p:spPr>
          <a:xfrm>
            <a:off x="0" y="0"/>
            <a:ext cx="329184"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Content Placeholder 5">
            <a:extLst>
              <a:ext uri="{FF2B5EF4-FFF2-40B4-BE49-F238E27FC236}">
                <a16:creationId xmlns:a16="http://schemas.microsoft.com/office/drawing/2014/main" id="{BD8B27D5-0226-3944-9D47-51855FD4A4B6}"/>
              </a:ext>
            </a:extLst>
          </p:cNvPr>
          <p:cNvSpPr>
            <a:spLocks noGrp="1"/>
          </p:cNvSpPr>
          <p:nvPr>
            <p:ph sz="quarter" idx="4"/>
          </p:nvPr>
        </p:nvSpPr>
        <p:spPr>
          <a:xfrm>
            <a:off x="1039446" y="549965"/>
            <a:ext cx="3466294" cy="2713806"/>
          </a:xfrm>
          <a:prstGeom prst="rect">
            <a:avLst/>
          </a:prstGeom>
        </p:spPr>
        <p:txBody>
          <a:bodyPr/>
          <a:lstStyle>
            <a:lvl1pPr marL="0" indent="0">
              <a:buNone/>
              <a:defRPr/>
            </a:lvl1pPr>
          </a:lstStyle>
          <a:p>
            <a:pPr lvl="0"/>
            <a:endParaRPr lang="en-US" dirty="0"/>
          </a:p>
        </p:txBody>
      </p:sp>
      <p:sp>
        <p:nvSpPr>
          <p:cNvPr id="19" name="Content Placeholder 5">
            <a:extLst>
              <a:ext uri="{FF2B5EF4-FFF2-40B4-BE49-F238E27FC236}">
                <a16:creationId xmlns:a16="http://schemas.microsoft.com/office/drawing/2014/main" id="{A548B586-E341-0C4A-AE70-BFC85FD852D3}"/>
              </a:ext>
            </a:extLst>
          </p:cNvPr>
          <p:cNvSpPr>
            <a:spLocks noGrp="1"/>
          </p:cNvSpPr>
          <p:nvPr>
            <p:ph sz="quarter" idx="13"/>
          </p:nvPr>
        </p:nvSpPr>
        <p:spPr>
          <a:xfrm>
            <a:off x="4690669" y="549965"/>
            <a:ext cx="3386532" cy="2713806"/>
          </a:xfrm>
          <a:prstGeom prst="rect">
            <a:avLst/>
          </a:prstGeom>
        </p:spPr>
        <p:txBody>
          <a:bodyPr/>
          <a:lstStyle>
            <a:lvl1pPr marL="0" indent="0">
              <a:buNone/>
              <a:defRPr/>
            </a:lvl1pPr>
          </a:lstStyle>
          <a:p>
            <a:pPr lvl="0"/>
            <a:endParaRPr lang="en-US" dirty="0"/>
          </a:p>
        </p:txBody>
      </p:sp>
      <p:sp>
        <p:nvSpPr>
          <p:cNvPr id="20" name="Content Placeholder 5">
            <a:extLst>
              <a:ext uri="{FF2B5EF4-FFF2-40B4-BE49-F238E27FC236}">
                <a16:creationId xmlns:a16="http://schemas.microsoft.com/office/drawing/2014/main" id="{AF71D1E2-8D66-1641-B701-0DF1539261F4}"/>
              </a:ext>
            </a:extLst>
          </p:cNvPr>
          <p:cNvSpPr>
            <a:spLocks noGrp="1"/>
          </p:cNvSpPr>
          <p:nvPr>
            <p:ph sz="quarter" idx="14"/>
          </p:nvPr>
        </p:nvSpPr>
        <p:spPr>
          <a:xfrm>
            <a:off x="8262130" y="549965"/>
            <a:ext cx="3386532" cy="2713806"/>
          </a:xfrm>
          <a:prstGeom prst="rect">
            <a:avLst/>
          </a:prstGeom>
        </p:spPr>
        <p:txBody>
          <a:bodyPr/>
          <a:lstStyle>
            <a:lvl1pPr marL="0" indent="0">
              <a:buNone/>
              <a:defRPr/>
            </a:lvl1pPr>
          </a:lstStyle>
          <a:p>
            <a:pPr lvl="0"/>
            <a:endParaRPr lang="en-US" dirty="0"/>
          </a:p>
        </p:txBody>
      </p:sp>
      <p:sp>
        <p:nvSpPr>
          <p:cNvPr id="21" name="Footer Placeholder 4">
            <a:extLst>
              <a:ext uri="{FF2B5EF4-FFF2-40B4-BE49-F238E27FC236}">
                <a16:creationId xmlns:a16="http://schemas.microsoft.com/office/drawing/2014/main" id="{BF9EF2B3-4CD6-7C41-BF31-3DAC0D892BA2}"/>
              </a:ext>
            </a:extLst>
          </p:cNvPr>
          <p:cNvSpPr>
            <a:spLocks noGrp="1"/>
          </p:cNvSpPr>
          <p:nvPr>
            <p:ph type="ftr" sz="quarter" idx="3"/>
          </p:nvPr>
        </p:nvSpPr>
        <p:spPr>
          <a:xfrm>
            <a:off x="1046922" y="6526696"/>
            <a:ext cx="3906078" cy="329231"/>
          </a:xfrm>
          <a:prstGeom prst="rect">
            <a:avLst/>
          </a:prstGeom>
        </p:spPr>
        <p:txBody>
          <a:bodyPr vert="horz" lIns="0" tIns="45720" rIns="91440" bIns="45720" rtlCol="0" anchor="ctr"/>
          <a:lstStyle>
            <a:lvl1pPr algn="l">
              <a:defRPr sz="1000">
                <a:solidFill>
                  <a:schemeClr val="bg1">
                    <a:lumMod val="75000"/>
                  </a:schemeClr>
                </a:solidFill>
              </a:defRPr>
            </a:lvl1pPr>
          </a:lstStyle>
          <a:p>
            <a:r>
              <a:rPr lang="en-US" dirty="0"/>
              <a:t>Independent Office for Police Conduct</a:t>
            </a:r>
          </a:p>
        </p:txBody>
      </p:sp>
      <p:sp>
        <p:nvSpPr>
          <p:cNvPr id="22" name="Slide Number Placeholder 5">
            <a:extLst>
              <a:ext uri="{FF2B5EF4-FFF2-40B4-BE49-F238E27FC236}">
                <a16:creationId xmlns:a16="http://schemas.microsoft.com/office/drawing/2014/main" id="{B8C4CE83-6078-9846-8926-1018C69FA791}"/>
              </a:ext>
            </a:extLst>
          </p:cNvPr>
          <p:cNvSpPr>
            <a:spLocks noGrp="1"/>
          </p:cNvSpPr>
          <p:nvPr>
            <p:ph type="sldNum" sz="quarter" idx="15"/>
          </p:nvPr>
        </p:nvSpPr>
        <p:spPr>
          <a:xfrm>
            <a:off x="9180444" y="6526696"/>
            <a:ext cx="2507973" cy="329231"/>
          </a:xfrm>
          <a:prstGeom prst="rect">
            <a:avLst/>
          </a:prstGeom>
        </p:spPr>
        <p:txBody>
          <a:bodyPr vert="horz" lIns="91440" tIns="45720" rIns="91440" bIns="45720" rtlCol="0" anchor="ctr"/>
          <a:lstStyle>
            <a:lvl1pPr algn="r">
              <a:defRPr sz="1200">
                <a:solidFill>
                  <a:schemeClr val="tx1">
                    <a:tint val="75000"/>
                  </a:schemeClr>
                </a:solidFill>
              </a:defRPr>
            </a:lvl1pPr>
          </a:lstStyle>
          <a:p>
            <a:fld id="{5EC1863C-CF81-F546-A0BD-020B630DE564}" type="slidenum">
              <a:rPr lang="en-US" smtClean="0"/>
              <a:t>‹#›</a:t>
            </a:fld>
            <a:endParaRPr lang="en-US"/>
          </a:p>
        </p:txBody>
      </p:sp>
      <p:sp>
        <p:nvSpPr>
          <p:cNvPr id="9" name="Text Placeholder 8">
            <a:extLst>
              <a:ext uri="{FF2B5EF4-FFF2-40B4-BE49-F238E27FC236}">
                <a16:creationId xmlns:a16="http://schemas.microsoft.com/office/drawing/2014/main" id="{4A11F198-95F3-4C88-AC8C-95D8719496E0}"/>
              </a:ext>
            </a:extLst>
          </p:cNvPr>
          <p:cNvSpPr>
            <a:spLocks noGrp="1"/>
          </p:cNvSpPr>
          <p:nvPr>
            <p:ph type="body" sz="quarter" idx="17" hasCustomPrompt="1"/>
          </p:nvPr>
        </p:nvSpPr>
        <p:spPr>
          <a:xfrm>
            <a:off x="1039446" y="4296959"/>
            <a:ext cx="7037755" cy="740554"/>
          </a:xfrm>
        </p:spPr>
        <p:txBody>
          <a:bodyPr/>
          <a:lstStyle>
            <a:lvl1pPr marL="0" indent="0">
              <a:lnSpc>
                <a:spcPct val="100000"/>
              </a:lnSpc>
              <a:spcBef>
                <a:spcPts val="0"/>
              </a:spcBef>
              <a:spcAft>
                <a:spcPts val="0"/>
              </a:spcAft>
              <a:buNone/>
              <a:defRPr/>
            </a:lvl1pPr>
          </a:lstStyle>
          <a:p>
            <a:pPr>
              <a:spcAft>
                <a:spcPts val="1200"/>
              </a:spcAft>
            </a:pPr>
            <a:r>
              <a:rPr lang="en-US" sz="2000" dirty="0">
                <a:solidFill>
                  <a:schemeClr val="tx1">
                    <a:lumMod val="95000"/>
                    <a:lumOff val="5000"/>
                  </a:schemeClr>
                </a:solidFill>
                <a:latin typeface="Arial" panose="020B0604020202020204" pitchFamily="34" charset="0"/>
                <a:cs typeface="Arial" panose="020B0604020202020204" pitchFamily="34" charset="0"/>
              </a:rPr>
              <a:t>Sample text sample text </a:t>
            </a:r>
            <a:r>
              <a:rPr lang="en-US" sz="2000" dirty="0" err="1">
                <a:solidFill>
                  <a:schemeClr val="tx1">
                    <a:lumMod val="95000"/>
                    <a:lumOff val="5000"/>
                  </a:schemeClr>
                </a:solidFill>
                <a:latin typeface="Arial" panose="020B0604020202020204" pitchFamily="34" charset="0"/>
                <a:cs typeface="Arial" panose="020B0604020202020204" pitchFamily="34" charset="0"/>
              </a:rPr>
              <a:t>text</a:t>
            </a:r>
            <a:r>
              <a:rPr lang="en-US" sz="2000" dirty="0">
                <a:solidFill>
                  <a:schemeClr val="tx1">
                    <a:lumMod val="95000"/>
                    <a:lumOff val="5000"/>
                  </a:schemeClr>
                </a:solidFill>
                <a:latin typeface="Arial" panose="020B0604020202020204" pitchFamily="34" charset="0"/>
                <a:cs typeface="Arial" panose="020B0604020202020204" pitchFamily="34" charset="0"/>
              </a:rPr>
              <a:t> sample text. Sample text </a:t>
            </a:r>
            <a:r>
              <a:rPr lang="en-US" sz="2000" dirty="0" err="1">
                <a:solidFill>
                  <a:schemeClr val="tx1">
                    <a:lumMod val="95000"/>
                    <a:lumOff val="5000"/>
                  </a:schemeClr>
                </a:solidFill>
                <a:latin typeface="Arial" panose="020B0604020202020204" pitchFamily="34" charset="0"/>
                <a:cs typeface="Arial" panose="020B0604020202020204" pitchFamily="34" charset="0"/>
              </a:rPr>
              <a:t>text</a:t>
            </a:r>
            <a:r>
              <a:rPr lang="en-US" sz="2000" dirty="0">
                <a:solidFill>
                  <a:schemeClr val="tx1">
                    <a:lumMod val="95000"/>
                    <a:lumOff val="5000"/>
                  </a:schemeClr>
                </a:solidFill>
                <a:latin typeface="Arial" panose="020B0604020202020204" pitchFamily="34" charset="0"/>
                <a:cs typeface="Arial" panose="020B0604020202020204" pitchFamily="34" charset="0"/>
              </a:rPr>
              <a:t>. Sample text sample text </a:t>
            </a:r>
            <a:r>
              <a:rPr lang="en-US" sz="2000" dirty="0" err="1">
                <a:solidFill>
                  <a:schemeClr val="tx1">
                    <a:lumMod val="95000"/>
                    <a:lumOff val="5000"/>
                  </a:schemeClr>
                </a:solidFill>
                <a:latin typeface="Arial" panose="020B0604020202020204" pitchFamily="34" charset="0"/>
                <a:cs typeface="Arial" panose="020B0604020202020204" pitchFamily="34" charset="0"/>
              </a:rPr>
              <a:t>text</a:t>
            </a:r>
            <a:r>
              <a:rPr lang="en-US" sz="2000" dirty="0">
                <a:solidFill>
                  <a:schemeClr val="tx1">
                    <a:lumMod val="95000"/>
                    <a:lumOff val="5000"/>
                  </a:schemeClr>
                </a:solidFill>
                <a:latin typeface="Arial" panose="020B0604020202020204" pitchFamily="34" charset="0"/>
                <a:cs typeface="Arial" panose="020B0604020202020204" pitchFamily="34" charset="0"/>
              </a:rPr>
              <a:t> sample text. Sample text </a:t>
            </a:r>
            <a:r>
              <a:rPr lang="en-US" sz="2000" dirty="0" err="1">
                <a:solidFill>
                  <a:schemeClr val="tx1">
                    <a:lumMod val="95000"/>
                    <a:lumOff val="5000"/>
                  </a:schemeClr>
                </a:solidFill>
                <a:latin typeface="Arial" panose="020B0604020202020204" pitchFamily="34" charset="0"/>
                <a:cs typeface="Arial" panose="020B0604020202020204" pitchFamily="34" charset="0"/>
              </a:rPr>
              <a:t>text</a:t>
            </a:r>
            <a:r>
              <a:rPr lang="en-US" sz="2000" dirty="0">
                <a:solidFill>
                  <a:schemeClr val="tx1">
                    <a:lumMod val="95000"/>
                    <a:lumOff val="5000"/>
                  </a:schemeClr>
                </a:solidFill>
                <a:latin typeface="Arial" panose="020B0604020202020204" pitchFamily="34" charset="0"/>
                <a:cs typeface="Arial" panose="020B0604020202020204" pitchFamily="34" charset="0"/>
              </a:rPr>
              <a:t>.</a:t>
            </a:r>
          </a:p>
          <a:p>
            <a:pPr marL="285750" indent="-285750">
              <a:spcAft>
                <a:spcPts val="1200"/>
              </a:spcAft>
              <a:buClr>
                <a:srgbClr val="FFC000"/>
              </a:buClr>
              <a:buFont typeface="System Font Regular"/>
              <a:buChar char="●"/>
            </a:pPr>
            <a:endParaRPr lang="en-US" sz="2000" b="0" dirty="0">
              <a:solidFill>
                <a:schemeClr val="tx1">
                  <a:lumMod val="95000"/>
                  <a:lumOff val="5000"/>
                </a:schemeClr>
              </a:solidFill>
              <a:latin typeface="Arial" panose="020B0604020202020204" pitchFamily="34" charset="0"/>
              <a:cs typeface="Arial" panose="020B0604020202020204" pitchFamily="34" charset="0"/>
            </a:endParaRPr>
          </a:p>
        </p:txBody>
      </p:sp>
      <p:sp>
        <p:nvSpPr>
          <p:cNvPr id="11" name="Text Placeholder 10">
            <a:extLst>
              <a:ext uri="{FF2B5EF4-FFF2-40B4-BE49-F238E27FC236}">
                <a16:creationId xmlns:a16="http://schemas.microsoft.com/office/drawing/2014/main" id="{C57D6E0B-250A-4F55-848B-AD145709F560}"/>
              </a:ext>
            </a:extLst>
          </p:cNvPr>
          <p:cNvSpPr>
            <a:spLocks noGrp="1"/>
          </p:cNvSpPr>
          <p:nvPr>
            <p:ph type="body" sz="quarter" idx="19" hasCustomPrompt="1"/>
          </p:nvPr>
        </p:nvSpPr>
        <p:spPr>
          <a:xfrm>
            <a:off x="1039813" y="5127625"/>
            <a:ext cx="6505575" cy="1181100"/>
          </a:xfrm>
        </p:spPr>
        <p:txBody>
          <a:bodyPr/>
          <a:lstStyle>
            <a:lvl1pPr marL="342900" indent="-342900">
              <a:lnSpc>
                <a:spcPct val="100000"/>
              </a:lnSpc>
              <a:spcBef>
                <a:spcPts val="0"/>
              </a:spcBef>
              <a:spcAft>
                <a:spcPts val="0"/>
              </a:spcAft>
              <a:buClr>
                <a:srgbClr val="FFC000"/>
              </a:buClr>
              <a:buFont typeface="Arial" panose="020B0604020202020204" pitchFamily="34" charset="0"/>
              <a:buChar char="●"/>
              <a:defRPr/>
            </a:lvl1pPr>
          </a:lstStyle>
          <a:p>
            <a:pPr lvl="0"/>
            <a:r>
              <a:rPr lang="en-US" dirty="0"/>
              <a:t>Sample text sample text sample text. Sample text.</a:t>
            </a:r>
          </a:p>
          <a:p>
            <a:pPr marL="342900" marR="0" lvl="0" indent="-342900" algn="l" defTabSz="914400" rtl="0" eaLnBrk="1" fontAlgn="auto" latinLnBrk="0" hangingPunct="1">
              <a:lnSpc>
                <a:spcPts val="2800"/>
              </a:lnSpc>
              <a:spcBef>
                <a:spcPts val="1000"/>
              </a:spcBef>
              <a:spcAft>
                <a:spcPts val="1200"/>
              </a:spcAft>
              <a:buClr>
                <a:srgbClr val="FFC000"/>
              </a:buClr>
              <a:buSzTx/>
              <a:buFont typeface="Arial" panose="020B0604020202020204" pitchFamily="34" charset="0"/>
              <a:buChar char="●"/>
              <a:tabLst/>
              <a:defRPr/>
            </a:pPr>
            <a:r>
              <a:rPr lang="en-US" dirty="0"/>
              <a:t>Sample text sample text sample text. Sample text.</a:t>
            </a:r>
          </a:p>
          <a:p>
            <a:pPr lvl="0"/>
            <a:r>
              <a:rPr lang="en-US" dirty="0"/>
              <a:t>Sample text sample text sample text. Sample text.</a:t>
            </a:r>
          </a:p>
          <a:p>
            <a:pPr marL="342900" marR="0" lvl="0" indent="-342900" algn="l" defTabSz="914400" rtl="0" eaLnBrk="1" fontAlgn="auto" latinLnBrk="0" hangingPunct="1">
              <a:lnSpc>
                <a:spcPts val="2800"/>
              </a:lnSpc>
              <a:spcBef>
                <a:spcPts val="1000"/>
              </a:spcBef>
              <a:spcAft>
                <a:spcPts val="1200"/>
              </a:spcAft>
              <a:buClr>
                <a:srgbClr val="FFC000"/>
              </a:buClr>
              <a:buSzTx/>
              <a:buFont typeface="Arial" panose="020B0604020202020204" pitchFamily="34" charset="0"/>
              <a:buChar char="●"/>
              <a:tabLst/>
              <a:defRPr/>
            </a:pPr>
            <a:endParaRPr lang="en-US" dirty="0"/>
          </a:p>
          <a:p>
            <a:pPr marL="342900" marR="0" lvl="0" indent="-342900" algn="l" defTabSz="914400" rtl="0" eaLnBrk="1" fontAlgn="auto" latinLnBrk="0" hangingPunct="1">
              <a:lnSpc>
                <a:spcPts val="2800"/>
              </a:lnSpc>
              <a:spcBef>
                <a:spcPts val="1000"/>
              </a:spcBef>
              <a:spcAft>
                <a:spcPts val="1200"/>
              </a:spcAft>
              <a:buClr>
                <a:srgbClr val="FFC000"/>
              </a:buClr>
              <a:buSzTx/>
              <a:buFont typeface="Arial" panose="020B0604020202020204" pitchFamily="34" charset="0"/>
              <a:buChar char="●"/>
              <a:tabLst/>
              <a:defRPr/>
            </a:pPr>
            <a:endParaRPr lang="en-US" dirty="0"/>
          </a:p>
        </p:txBody>
      </p:sp>
    </p:spTree>
    <p:extLst>
      <p:ext uri="{BB962C8B-B14F-4D97-AF65-F5344CB8AC3E}">
        <p14:creationId xmlns:p14="http://schemas.microsoft.com/office/powerpoint/2010/main" val="5061590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ist of 5 items">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96AE6998-3FB3-6748-BFB7-A0B121CF7007}"/>
              </a:ext>
            </a:extLst>
          </p:cNvPr>
          <p:cNvCxnSpPr>
            <a:cxnSpLocks/>
          </p:cNvCxnSpPr>
          <p:nvPr userDrawn="1"/>
        </p:nvCxnSpPr>
        <p:spPr>
          <a:xfrm>
            <a:off x="329184" y="3108960"/>
            <a:ext cx="11862816" cy="0"/>
          </a:xfrm>
          <a:prstGeom prst="line">
            <a:avLst/>
          </a:prstGeom>
          <a:ln w="12700">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sp>
        <p:nvSpPr>
          <p:cNvPr id="38" name="Oval 37">
            <a:extLst>
              <a:ext uri="{FF2B5EF4-FFF2-40B4-BE49-F238E27FC236}">
                <a16:creationId xmlns:a16="http://schemas.microsoft.com/office/drawing/2014/main" id="{BA307686-EE71-47C7-86DF-660EF5313D21}"/>
              </a:ext>
            </a:extLst>
          </p:cNvPr>
          <p:cNvSpPr/>
          <p:nvPr userDrawn="1"/>
        </p:nvSpPr>
        <p:spPr>
          <a:xfrm>
            <a:off x="1389888" y="2470793"/>
            <a:ext cx="1261872" cy="126187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ext Placeholder 30">
            <a:extLst>
              <a:ext uri="{FF2B5EF4-FFF2-40B4-BE49-F238E27FC236}">
                <a16:creationId xmlns:a16="http://schemas.microsoft.com/office/drawing/2014/main" id="{7E33C5DC-0AC6-4601-A63E-21DE3E16CF7D}"/>
              </a:ext>
            </a:extLst>
          </p:cNvPr>
          <p:cNvSpPr>
            <a:spLocks noGrp="1"/>
          </p:cNvSpPr>
          <p:nvPr>
            <p:ph type="body" sz="quarter" idx="21" hasCustomPrompt="1"/>
          </p:nvPr>
        </p:nvSpPr>
        <p:spPr>
          <a:xfrm>
            <a:off x="1681098" y="3060271"/>
            <a:ext cx="679450" cy="512763"/>
          </a:xfrm>
        </p:spPr>
        <p:txBody>
          <a:bodyPr>
            <a:normAutofit/>
          </a:bodyPr>
          <a:lstStyle>
            <a:lvl1pPr algn="ctr">
              <a:defRPr sz="4800" b="1"/>
            </a:lvl1pPr>
          </a:lstStyle>
          <a:p>
            <a:pPr lvl="0"/>
            <a:r>
              <a:rPr lang="en-US" dirty="0"/>
              <a:t>1</a:t>
            </a:r>
            <a:endParaRPr lang="en-GB" dirty="0"/>
          </a:p>
        </p:txBody>
      </p:sp>
      <p:sp>
        <p:nvSpPr>
          <p:cNvPr id="36" name="Oval 35">
            <a:extLst>
              <a:ext uri="{FF2B5EF4-FFF2-40B4-BE49-F238E27FC236}">
                <a16:creationId xmlns:a16="http://schemas.microsoft.com/office/drawing/2014/main" id="{64B299AE-8318-4F45-8243-7BD93A01C8CE}"/>
              </a:ext>
            </a:extLst>
          </p:cNvPr>
          <p:cNvSpPr/>
          <p:nvPr userDrawn="1"/>
        </p:nvSpPr>
        <p:spPr>
          <a:xfrm>
            <a:off x="3360420" y="2478024"/>
            <a:ext cx="1261872" cy="126187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ext Placeholder 30">
            <a:extLst>
              <a:ext uri="{FF2B5EF4-FFF2-40B4-BE49-F238E27FC236}">
                <a16:creationId xmlns:a16="http://schemas.microsoft.com/office/drawing/2014/main" id="{A8BE9CDE-5B7F-42F6-9A54-D5067F433C1F}"/>
              </a:ext>
            </a:extLst>
          </p:cNvPr>
          <p:cNvSpPr>
            <a:spLocks noGrp="1"/>
          </p:cNvSpPr>
          <p:nvPr>
            <p:ph type="body" sz="quarter" idx="20" hasCustomPrompt="1"/>
          </p:nvPr>
        </p:nvSpPr>
        <p:spPr>
          <a:xfrm>
            <a:off x="3651630" y="3067502"/>
            <a:ext cx="679450" cy="512763"/>
          </a:xfrm>
        </p:spPr>
        <p:txBody>
          <a:bodyPr>
            <a:normAutofit/>
          </a:bodyPr>
          <a:lstStyle>
            <a:lvl1pPr algn="ctr">
              <a:defRPr sz="4800" b="1"/>
            </a:lvl1pPr>
          </a:lstStyle>
          <a:p>
            <a:pPr lvl="0"/>
            <a:r>
              <a:rPr lang="en-US" dirty="0"/>
              <a:t>2</a:t>
            </a:r>
            <a:endParaRPr lang="en-GB" dirty="0"/>
          </a:p>
        </p:txBody>
      </p:sp>
      <p:sp>
        <p:nvSpPr>
          <p:cNvPr id="34" name="Oval 33">
            <a:extLst>
              <a:ext uri="{FF2B5EF4-FFF2-40B4-BE49-F238E27FC236}">
                <a16:creationId xmlns:a16="http://schemas.microsoft.com/office/drawing/2014/main" id="{8C5AEE89-5165-4DAE-87C1-3F1715BB201D}"/>
              </a:ext>
            </a:extLst>
          </p:cNvPr>
          <p:cNvSpPr/>
          <p:nvPr userDrawn="1"/>
        </p:nvSpPr>
        <p:spPr>
          <a:xfrm>
            <a:off x="5469913" y="2470793"/>
            <a:ext cx="1261872" cy="126187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 Placeholder 30">
            <a:extLst>
              <a:ext uri="{FF2B5EF4-FFF2-40B4-BE49-F238E27FC236}">
                <a16:creationId xmlns:a16="http://schemas.microsoft.com/office/drawing/2014/main" id="{65596ED8-C671-4CF4-B947-D1F8D44DB276}"/>
              </a:ext>
            </a:extLst>
          </p:cNvPr>
          <p:cNvSpPr>
            <a:spLocks noGrp="1"/>
          </p:cNvSpPr>
          <p:nvPr>
            <p:ph type="body" sz="quarter" idx="19" hasCustomPrompt="1"/>
          </p:nvPr>
        </p:nvSpPr>
        <p:spPr>
          <a:xfrm>
            <a:off x="5761123" y="3060271"/>
            <a:ext cx="679450" cy="512763"/>
          </a:xfrm>
        </p:spPr>
        <p:txBody>
          <a:bodyPr>
            <a:normAutofit/>
          </a:bodyPr>
          <a:lstStyle>
            <a:lvl1pPr algn="ctr">
              <a:defRPr sz="4800" b="1"/>
            </a:lvl1pPr>
          </a:lstStyle>
          <a:p>
            <a:pPr lvl="0"/>
            <a:r>
              <a:rPr lang="en-US" dirty="0"/>
              <a:t>3</a:t>
            </a:r>
            <a:endParaRPr lang="en-GB" dirty="0"/>
          </a:p>
        </p:txBody>
      </p:sp>
      <p:sp>
        <p:nvSpPr>
          <p:cNvPr id="32" name="Oval 31">
            <a:extLst>
              <a:ext uri="{FF2B5EF4-FFF2-40B4-BE49-F238E27FC236}">
                <a16:creationId xmlns:a16="http://schemas.microsoft.com/office/drawing/2014/main" id="{4E010137-6678-48AB-A93E-51184819E699}"/>
              </a:ext>
            </a:extLst>
          </p:cNvPr>
          <p:cNvSpPr/>
          <p:nvPr userDrawn="1"/>
        </p:nvSpPr>
        <p:spPr>
          <a:xfrm>
            <a:off x="7528963" y="2478024"/>
            <a:ext cx="1261872" cy="126187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 Placeholder 30">
            <a:extLst>
              <a:ext uri="{FF2B5EF4-FFF2-40B4-BE49-F238E27FC236}">
                <a16:creationId xmlns:a16="http://schemas.microsoft.com/office/drawing/2014/main" id="{4FD3DC50-CE5C-45A3-813F-33B877A53A66}"/>
              </a:ext>
            </a:extLst>
          </p:cNvPr>
          <p:cNvSpPr>
            <a:spLocks noGrp="1"/>
          </p:cNvSpPr>
          <p:nvPr>
            <p:ph type="body" sz="quarter" idx="18" hasCustomPrompt="1"/>
          </p:nvPr>
        </p:nvSpPr>
        <p:spPr>
          <a:xfrm>
            <a:off x="7820173" y="3067502"/>
            <a:ext cx="679450" cy="512763"/>
          </a:xfrm>
        </p:spPr>
        <p:txBody>
          <a:bodyPr>
            <a:normAutofit/>
          </a:bodyPr>
          <a:lstStyle>
            <a:lvl1pPr algn="ctr">
              <a:defRPr sz="4800" b="1"/>
            </a:lvl1pPr>
          </a:lstStyle>
          <a:p>
            <a:pPr lvl="0"/>
            <a:r>
              <a:rPr lang="en-US" dirty="0"/>
              <a:t>4</a:t>
            </a:r>
            <a:endParaRPr lang="en-GB" dirty="0"/>
          </a:p>
        </p:txBody>
      </p:sp>
      <p:sp>
        <p:nvSpPr>
          <p:cNvPr id="11" name="Oval 10">
            <a:extLst>
              <a:ext uri="{FF2B5EF4-FFF2-40B4-BE49-F238E27FC236}">
                <a16:creationId xmlns:a16="http://schemas.microsoft.com/office/drawing/2014/main" id="{4ADD473C-F70C-0649-8C15-D1F4BCAED836}"/>
              </a:ext>
            </a:extLst>
          </p:cNvPr>
          <p:cNvSpPr/>
          <p:nvPr userDrawn="1"/>
        </p:nvSpPr>
        <p:spPr>
          <a:xfrm>
            <a:off x="9671304" y="2478024"/>
            <a:ext cx="1261872" cy="126187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xt Placeholder 30">
            <a:extLst>
              <a:ext uri="{FF2B5EF4-FFF2-40B4-BE49-F238E27FC236}">
                <a16:creationId xmlns:a16="http://schemas.microsoft.com/office/drawing/2014/main" id="{03C05C87-53C7-4EFB-B6D5-07512DBFD64F}"/>
              </a:ext>
            </a:extLst>
          </p:cNvPr>
          <p:cNvSpPr>
            <a:spLocks noGrp="1"/>
          </p:cNvSpPr>
          <p:nvPr>
            <p:ph type="body" sz="quarter" idx="17" hasCustomPrompt="1"/>
          </p:nvPr>
        </p:nvSpPr>
        <p:spPr>
          <a:xfrm>
            <a:off x="9962514" y="3067502"/>
            <a:ext cx="679450" cy="512763"/>
          </a:xfrm>
        </p:spPr>
        <p:txBody>
          <a:bodyPr>
            <a:normAutofit/>
          </a:bodyPr>
          <a:lstStyle>
            <a:lvl1pPr algn="ctr">
              <a:defRPr sz="4800" b="1"/>
            </a:lvl1pPr>
          </a:lstStyle>
          <a:p>
            <a:pPr lvl="0"/>
            <a:r>
              <a:rPr lang="en-US" dirty="0"/>
              <a:t>5</a:t>
            </a:r>
            <a:endParaRPr lang="en-GB" dirty="0"/>
          </a:p>
        </p:txBody>
      </p:sp>
      <p:sp>
        <p:nvSpPr>
          <p:cNvPr id="26" name="Text Placeholder 22">
            <a:extLst>
              <a:ext uri="{FF2B5EF4-FFF2-40B4-BE49-F238E27FC236}">
                <a16:creationId xmlns:a16="http://schemas.microsoft.com/office/drawing/2014/main" id="{5D6775DF-7EC3-4819-ABB8-E66B226DC5DD}"/>
              </a:ext>
            </a:extLst>
          </p:cNvPr>
          <p:cNvSpPr>
            <a:spLocks noGrp="1"/>
          </p:cNvSpPr>
          <p:nvPr>
            <p:ph type="body" sz="quarter" idx="14" hasCustomPrompt="1"/>
          </p:nvPr>
        </p:nvSpPr>
        <p:spPr>
          <a:xfrm>
            <a:off x="7391400" y="3950970"/>
            <a:ext cx="1615440" cy="1938987"/>
          </a:xfrm>
        </p:spPr>
        <p:txBody>
          <a:bodyPr>
            <a:normAutofit/>
          </a:bodyPr>
          <a:lstStyle>
            <a:lvl1pPr algn="ctr">
              <a:lnSpc>
                <a:spcPct val="100000"/>
              </a:lnSpc>
              <a:defRPr sz="1800"/>
            </a:lvl1pPr>
          </a:lstStyle>
          <a:p>
            <a:pPr algn="ctr"/>
            <a:r>
              <a:rPr lang="en-US" sz="1800" dirty="0">
                <a:solidFill>
                  <a:schemeClr val="tx1">
                    <a:lumMod val="95000"/>
                    <a:lumOff val="5000"/>
                  </a:schemeClr>
                </a:solidFill>
                <a:latin typeface="Arial" panose="020B0604020202020204" pitchFamily="34" charset="0"/>
                <a:cs typeface="Arial" panose="020B0604020202020204" pitchFamily="34" charset="0"/>
              </a:rPr>
              <a:t>Sample text sample text </a:t>
            </a:r>
            <a:r>
              <a:rPr lang="en-US" sz="1800" dirty="0" err="1">
                <a:solidFill>
                  <a:schemeClr val="tx1">
                    <a:lumMod val="95000"/>
                    <a:lumOff val="5000"/>
                  </a:schemeClr>
                </a:solidFill>
                <a:latin typeface="Arial" panose="020B0604020202020204" pitchFamily="34" charset="0"/>
                <a:cs typeface="Arial" panose="020B0604020202020204" pitchFamily="34" charset="0"/>
              </a:rPr>
              <a:t>text</a:t>
            </a:r>
            <a:r>
              <a:rPr lang="en-US" sz="1800" dirty="0">
                <a:solidFill>
                  <a:schemeClr val="tx1">
                    <a:lumMod val="95000"/>
                    <a:lumOff val="5000"/>
                  </a:schemeClr>
                </a:solidFill>
                <a:latin typeface="Arial" panose="020B0604020202020204" pitchFamily="34" charset="0"/>
                <a:cs typeface="Arial" panose="020B0604020202020204" pitchFamily="34" charset="0"/>
              </a:rPr>
              <a:t> sample text. Sample text </a:t>
            </a:r>
            <a:r>
              <a:rPr lang="en-US" sz="1800" dirty="0" err="1">
                <a:solidFill>
                  <a:schemeClr val="tx1">
                    <a:lumMod val="95000"/>
                    <a:lumOff val="5000"/>
                  </a:schemeClr>
                </a:solidFill>
                <a:latin typeface="Arial" panose="020B0604020202020204" pitchFamily="34" charset="0"/>
                <a:cs typeface="Arial" panose="020B0604020202020204" pitchFamily="34" charset="0"/>
              </a:rPr>
              <a:t>text</a:t>
            </a:r>
            <a:r>
              <a:rPr lang="en-US" sz="1800" dirty="0">
                <a:solidFill>
                  <a:schemeClr val="tx1">
                    <a:lumMod val="95000"/>
                    <a:lumOff val="5000"/>
                  </a:schemeClr>
                </a:solidFill>
                <a:latin typeface="Arial" panose="020B0604020202020204" pitchFamily="34" charset="0"/>
                <a:cs typeface="Arial" panose="020B0604020202020204" pitchFamily="34" charset="0"/>
              </a:rPr>
              <a:t>. Sample text sample text </a:t>
            </a:r>
            <a:r>
              <a:rPr lang="en-US" sz="1800" dirty="0" err="1">
                <a:solidFill>
                  <a:schemeClr val="tx1">
                    <a:lumMod val="95000"/>
                    <a:lumOff val="5000"/>
                  </a:schemeClr>
                </a:solidFill>
                <a:latin typeface="Arial" panose="020B0604020202020204" pitchFamily="34" charset="0"/>
                <a:cs typeface="Arial" panose="020B0604020202020204" pitchFamily="34" charset="0"/>
              </a:rPr>
              <a:t>text</a:t>
            </a:r>
            <a:r>
              <a:rPr lang="en-US" sz="1800" dirty="0">
                <a:solidFill>
                  <a:schemeClr val="tx1">
                    <a:lumMod val="95000"/>
                    <a:lumOff val="5000"/>
                  </a:schemeClr>
                </a:solidFill>
                <a:latin typeface="Arial" panose="020B0604020202020204" pitchFamily="34" charset="0"/>
                <a:cs typeface="Arial" panose="020B0604020202020204" pitchFamily="34" charset="0"/>
              </a:rPr>
              <a:t> sample text</a:t>
            </a:r>
            <a:endParaRPr lang="en-US" sz="1800" dirty="0"/>
          </a:p>
        </p:txBody>
      </p:sp>
      <p:sp>
        <p:nvSpPr>
          <p:cNvPr id="24" name="Text Placeholder 22">
            <a:extLst>
              <a:ext uri="{FF2B5EF4-FFF2-40B4-BE49-F238E27FC236}">
                <a16:creationId xmlns:a16="http://schemas.microsoft.com/office/drawing/2014/main" id="{1860AC70-9772-4D55-BAA6-41FE760EE756}"/>
              </a:ext>
            </a:extLst>
          </p:cNvPr>
          <p:cNvSpPr>
            <a:spLocks noGrp="1"/>
          </p:cNvSpPr>
          <p:nvPr>
            <p:ph type="body" sz="quarter" idx="13" hasCustomPrompt="1"/>
          </p:nvPr>
        </p:nvSpPr>
        <p:spPr>
          <a:xfrm>
            <a:off x="3185160" y="3950970"/>
            <a:ext cx="1615440" cy="1938987"/>
          </a:xfrm>
        </p:spPr>
        <p:txBody>
          <a:bodyPr>
            <a:normAutofit/>
          </a:bodyPr>
          <a:lstStyle>
            <a:lvl1pPr algn="ctr">
              <a:lnSpc>
                <a:spcPct val="100000"/>
              </a:lnSpc>
              <a:defRPr sz="1800"/>
            </a:lvl1pPr>
          </a:lstStyle>
          <a:p>
            <a:pPr algn="ctr"/>
            <a:r>
              <a:rPr lang="en-US" sz="1800" dirty="0">
                <a:solidFill>
                  <a:schemeClr val="tx1">
                    <a:lumMod val="95000"/>
                    <a:lumOff val="5000"/>
                  </a:schemeClr>
                </a:solidFill>
                <a:latin typeface="Arial" panose="020B0604020202020204" pitchFamily="34" charset="0"/>
                <a:cs typeface="Arial" panose="020B0604020202020204" pitchFamily="34" charset="0"/>
              </a:rPr>
              <a:t>Sample text sample text </a:t>
            </a:r>
            <a:r>
              <a:rPr lang="en-US" sz="1800" dirty="0" err="1">
                <a:solidFill>
                  <a:schemeClr val="tx1">
                    <a:lumMod val="95000"/>
                    <a:lumOff val="5000"/>
                  </a:schemeClr>
                </a:solidFill>
                <a:latin typeface="Arial" panose="020B0604020202020204" pitchFamily="34" charset="0"/>
                <a:cs typeface="Arial" panose="020B0604020202020204" pitchFamily="34" charset="0"/>
              </a:rPr>
              <a:t>text</a:t>
            </a:r>
            <a:r>
              <a:rPr lang="en-US" sz="1800" dirty="0">
                <a:solidFill>
                  <a:schemeClr val="tx1">
                    <a:lumMod val="95000"/>
                    <a:lumOff val="5000"/>
                  </a:schemeClr>
                </a:solidFill>
                <a:latin typeface="Arial" panose="020B0604020202020204" pitchFamily="34" charset="0"/>
                <a:cs typeface="Arial" panose="020B0604020202020204" pitchFamily="34" charset="0"/>
              </a:rPr>
              <a:t> sample text. Sample text </a:t>
            </a:r>
            <a:r>
              <a:rPr lang="en-US" sz="1800" dirty="0" err="1">
                <a:solidFill>
                  <a:schemeClr val="tx1">
                    <a:lumMod val="95000"/>
                    <a:lumOff val="5000"/>
                  </a:schemeClr>
                </a:solidFill>
                <a:latin typeface="Arial" panose="020B0604020202020204" pitchFamily="34" charset="0"/>
                <a:cs typeface="Arial" panose="020B0604020202020204" pitchFamily="34" charset="0"/>
              </a:rPr>
              <a:t>text</a:t>
            </a:r>
            <a:r>
              <a:rPr lang="en-US" sz="1800" dirty="0">
                <a:solidFill>
                  <a:schemeClr val="tx1">
                    <a:lumMod val="95000"/>
                    <a:lumOff val="5000"/>
                  </a:schemeClr>
                </a:solidFill>
                <a:latin typeface="Arial" panose="020B0604020202020204" pitchFamily="34" charset="0"/>
                <a:cs typeface="Arial" panose="020B0604020202020204" pitchFamily="34" charset="0"/>
              </a:rPr>
              <a:t>. Sample text sample text </a:t>
            </a:r>
            <a:r>
              <a:rPr lang="en-US" sz="1800" dirty="0" err="1">
                <a:solidFill>
                  <a:schemeClr val="tx1">
                    <a:lumMod val="95000"/>
                    <a:lumOff val="5000"/>
                  </a:schemeClr>
                </a:solidFill>
                <a:latin typeface="Arial" panose="020B0604020202020204" pitchFamily="34" charset="0"/>
                <a:cs typeface="Arial" panose="020B0604020202020204" pitchFamily="34" charset="0"/>
              </a:rPr>
              <a:t>text</a:t>
            </a:r>
            <a:r>
              <a:rPr lang="en-US" sz="1800" dirty="0">
                <a:solidFill>
                  <a:schemeClr val="tx1">
                    <a:lumMod val="95000"/>
                    <a:lumOff val="5000"/>
                  </a:schemeClr>
                </a:solidFill>
                <a:latin typeface="Arial" panose="020B0604020202020204" pitchFamily="34" charset="0"/>
                <a:cs typeface="Arial" panose="020B0604020202020204" pitchFamily="34" charset="0"/>
              </a:rPr>
              <a:t> sample text</a:t>
            </a:r>
            <a:endParaRPr lang="en-US" sz="1800" dirty="0"/>
          </a:p>
        </p:txBody>
      </p:sp>
      <p:sp>
        <p:nvSpPr>
          <p:cNvPr id="23" name="Text Placeholder 22">
            <a:extLst>
              <a:ext uri="{FF2B5EF4-FFF2-40B4-BE49-F238E27FC236}">
                <a16:creationId xmlns:a16="http://schemas.microsoft.com/office/drawing/2014/main" id="{A4FFACD6-543B-4A17-843E-CD2F99760495}"/>
              </a:ext>
            </a:extLst>
          </p:cNvPr>
          <p:cNvSpPr>
            <a:spLocks noGrp="1"/>
          </p:cNvSpPr>
          <p:nvPr>
            <p:ph type="body" sz="quarter" idx="12" hasCustomPrompt="1"/>
          </p:nvPr>
        </p:nvSpPr>
        <p:spPr>
          <a:xfrm>
            <a:off x="1213104" y="3948324"/>
            <a:ext cx="1615440" cy="1938987"/>
          </a:xfrm>
        </p:spPr>
        <p:txBody>
          <a:bodyPr>
            <a:normAutofit/>
          </a:bodyPr>
          <a:lstStyle>
            <a:lvl1pPr algn="ctr">
              <a:lnSpc>
                <a:spcPct val="100000"/>
              </a:lnSpc>
              <a:defRPr sz="1800"/>
            </a:lvl1pPr>
          </a:lstStyle>
          <a:p>
            <a:pPr algn="ctr"/>
            <a:r>
              <a:rPr lang="en-US" sz="1800" dirty="0">
                <a:solidFill>
                  <a:schemeClr val="tx1">
                    <a:lumMod val="95000"/>
                    <a:lumOff val="5000"/>
                  </a:schemeClr>
                </a:solidFill>
                <a:latin typeface="Arial" panose="020B0604020202020204" pitchFamily="34" charset="0"/>
                <a:cs typeface="Arial" panose="020B0604020202020204" pitchFamily="34" charset="0"/>
              </a:rPr>
              <a:t>Sample text sample text </a:t>
            </a:r>
            <a:r>
              <a:rPr lang="en-US" sz="1800" dirty="0" err="1">
                <a:solidFill>
                  <a:schemeClr val="tx1">
                    <a:lumMod val="95000"/>
                    <a:lumOff val="5000"/>
                  </a:schemeClr>
                </a:solidFill>
                <a:latin typeface="Arial" panose="020B0604020202020204" pitchFamily="34" charset="0"/>
                <a:cs typeface="Arial" panose="020B0604020202020204" pitchFamily="34" charset="0"/>
              </a:rPr>
              <a:t>text</a:t>
            </a:r>
            <a:r>
              <a:rPr lang="en-US" sz="1800" dirty="0">
                <a:solidFill>
                  <a:schemeClr val="tx1">
                    <a:lumMod val="95000"/>
                    <a:lumOff val="5000"/>
                  </a:schemeClr>
                </a:solidFill>
                <a:latin typeface="Arial" panose="020B0604020202020204" pitchFamily="34" charset="0"/>
                <a:cs typeface="Arial" panose="020B0604020202020204" pitchFamily="34" charset="0"/>
              </a:rPr>
              <a:t> sample text. Sample text </a:t>
            </a:r>
            <a:r>
              <a:rPr lang="en-US" sz="1800" dirty="0" err="1">
                <a:solidFill>
                  <a:schemeClr val="tx1">
                    <a:lumMod val="95000"/>
                    <a:lumOff val="5000"/>
                  </a:schemeClr>
                </a:solidFill>
                <a:latin typeface="Arial" panose="020B0604020202020204" pitchFamily="34" charset="0"/>
                <a:cs typeface="Arial" panose="020B0604020202020204" pitchFamily="34" charset="0"/>
              </a:rPr>
              <a:t>text</a:t>
            </a:r>
            <a:r>
              <a:rPr lang="en-US" sz="1800" dirty="0">
                <a:solidFill>
                  <a:schemeClr val="tx1">
                    <a:lumMod val="95000"/>
                    <a:lumOff val="5000"/>
                  </a:schemeClr>
                </a:solidFill>
                <a:latin typeface="Arial" panose="020B0604020202020204" pitchFamily="34" charset="0"/>
                <a:cs typeface="Arial" panose="020B0604020202020204" pitchFamily="34" charset="0"/>
              </a:rPr>
              <a:t>. Sample text sample text </a:t>
            </a:r>
            <a:r>
              <a:rPr lang="en-US" sz="1800" dirty="0" err="1">
                <a:solidFill>
                  <a:schemeClr val="tx1">
                    <a:lumMod val="95000"/>
                    <a:lumOff val="5000"/>
                  </a:schemeClr>
                </a:solidFill>
                <a:latin typeface="Arial" panose="020B0604020202020204" pitchFamily="34" charset="0"/>
                <a:cs typeface="Arial" panose="020B0604020202020204" pitchFamily="34" charset="0"/>
              </a:rPr>
              <a:t>text</a:t>
            </a:r>
            <a:r>
              <a:rPr lang="en-US" sz="1800" dirty="0">
                <a:solidFill>
                  <a:schemeClr val="tx1">
                    <a:lumMod val="95000"/>
                    <a:lumOff val="5000"/>
                  </a:schemeClr>
                </a:solidFill>
                <a:latin typeface="Arial" panose="020B0604020202020204" pitchFamily="34" charset="0"/>
                <a:cs typeface="Arial" panose="020B0604020202020204" pitchFamily="34" charset="0"/>
              </a:rPr>
              <a:t> sample text</a:t>
            </a:r>
            <a:endParaRPr lang="en-US" sz="1800" dirty="0"/>
          </a:p>
        </p:txBody>
      </p:sp>
      <p:sp>
        <p:nvSpPr>
          <p:cNvPr id="3" name="Footer Placeholder 2">
            <a:extLst>
              <a:ext uri="{FF2B5EF4-FFF2-40B4-BE49-F238E27FC236}">
                <a16:creationId xmlns:a16="http://schemas.microsoft.com/office/drawing/2014/main" id="{61B964B7-5C85-CA4C-8CE1-59121C1888B3}"/>
              </a:ext>
            </a:extLst>
          </p:cNvPr>
          <p:cNvSpPr>
            <a:spLocks noGrp="1"/>
          </p:cNvSpPr>
          <p:nvPr>
            <p:ph type="ftr" sz="quarter" idx="10"/>
          </p:nvPr>
        </p:nvSpPr>
        <p:spPr/>
        <p:txBody>
          <a:bodyPr/>
          <a:lstStyle/>
          <a:p>
            <a:r>
              <a:rPr lang="en-US"/>
              <a:t>Independent Office for Police Conduct</a:t>
            </a:r>
            <a:endParaRPr lang="en-US" dirty="0"/>
          </a:p>
        </p:txBody>
      </p:sp>
      <p:sp>
        <p:nvSpPr>
          <p:cNvPr id="4" name="Slide Number Placeholder 3">
            <a:extLst>
              <a:ext uri="{FF2B5EF4-FFF2-40B4-BE49-F238E27FC236}">
                <a16:creationId xmlns:a16="http://schemas.microsoft.com/office/drawing/2014/main" id="{0AB2DFF6-44EB-4E4F-A337-4214A9A45AE8}"/>
              </a:ext>
            </a:extLst>
          </p:cNvPr>
          <p:cNvSpPr>
            <a:spLocks noGrp="1"/>
          </p:cNvSpPr>
          <p:nvPr>
            <p:ph type="sldNum" sz="quarter" idx="11"/>
          </p:nvPr>
        </p:nvSpPr>
        <p:spPr/>
        <p:txBody>
          <a:bodyPr/>
          <a:lstStyle/>
          <a:p>
            <a:fld id="{5EC1863C-CF81-F546-A0BD-020B630DE564}" type="slidenum">
              <a:rPr lang="en-US" smtClean="0"/>
              <a:t>‹#›</a:t>
            </a:fld>
            <a:endParaRPr lang="en-US"/>
          </a:p>
        </p:txBody>
      </p:sp>
      <p:sp>
        <p:nvSpPr>
          <p:cNvPr id="5" name="Rectangle 4">
            <a:extLst>
              <a:ext uri="{FF2B5EF4-FFF2-40B4-BE49-F238E27FC236}">
                <a16:creationId xmlns:a16="http://schemas.microsoft.com/office/drawing/2014/main" id="{7A754913-22DD-7C48-92A3-7E8E5E5FFE5A}"/>
              </a:ext>
            </a:extLst>
          </p:cNvPr>
          <p:cNvSpPr/>
          <p:nvPr userDrawn="1"/>
        </p:nvSpPr>
        <p:spPr>
          <a:xfrm>
            <a:off x="0" y="0"/>
            <a:ext cx="329184"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ext Placeholder 22">
            <a:extLst>
              <a:ext uri="{FF2B5EF4-FFF2-40B4-BE49-F238E27FC236}">
                <a16:creationId xmlns:a16="http://schemas.microsoft.com/office/drawing/2014/main" id="{1B62B5E6-1A5B-4D61-8800-FC9E8C76FEBC}"/>
              </a:ext>
            </a:extLst>
          </p:cNvPr>
          <p:cNvSpPr>
            <a:spLocks noGrp="1"/>
          </p:cNvSpPr>
          <p:nvPr>
            <p:ph type="body" sz="quarter" idx="15" hasCustomPrompt="1"/>
          </p:nvPr>
        </p:nvSpPr>
        <p:spPr>
          <a:xfrm>
            <a:off x="5281350" y="3950970"/>
            <a:ext cx="1615440" cy="1938987"/>
          </a:xfrm>
        </p:spPr>
        <p:txBody>
          <a:bodyPr>
            <a:normAutofit/>
          </a:bodyPr>
          <a:lstStyle>
            <a:lvl1pPr algn="ctr">
              <a:lnSpc>
                <a:spcPct val="100000"/>
              </a:lnSpc>
              <a:defRPr sz="1800"/>
            </a:lvl1pPr>
          </a:lstStyle>
          <a:p>
            <a:pPr algn="ctr"/>
            <a:r>
              <a:rPr lang="en-US" sz="1800" dirty="0">
                <a:solidFill>
                  <a:schemeClr val="tx1">
                    <a:lumMod val="95000"/>
                    <a:lumOff val="5000"/>
                  </a:schemeClr>
                </a:solidFill>
                <a:latin typeface="Arial" panose="020B0604020202020204" pitchFamily="34" charset="0"/>
                <a:cs typeface="Arial" panose="020B0604020202020204" pitchFamily="34" charset="0"/>
              </a:rPr>
              <a:t>Sample text sample text </a:t>
            </a:r>
            <a:r>
              <a:rPr lang="en-US" sz="1800" dirty="0" err="1">
                <a:solidFill>
                  <a:schemeClr val="tx1">
                    <a:lumMod val="95000"/>
                    <a:lumOff val="5000"/>
                  </a:schemeClr>
                </a:solidFill>
                <a:latin typeface="Arial" panose="020B0604020202020204" pitchFamily="34" charset="0"/>
                <a:cs typeface="Arial" panose="020B0604020202020204" pitchFamily="34" charset="0"/>
              </a:rPr>
              <a:t>text</a:t>
            </a:r>
            <a:r>
              <a:rPr lang="en-US" sz="1800" dirty="0">
                <a:solidFill>
                  <a:schemeClr val="tx1">
                    <a:lumMod val="95000"/>
                    <a:lumOff val="5000"/>
                  </a:schemeClr>
                </a:solidFill>
                <a:latin typeface="Arial" panose="020B0604020202020204" pitchFamily="34" charset="0"/>
                <a:cs typeface="Arial" panose="020B0604020202020204" pitchFamily="34" charset="0"/>
              </a:rPr>
              <a:t> sample text. Sample text </a:t>
            </a:r>
            <a:r>
              <a:rPr lang="en-US" sz="1800" dirty="0" err="1">
                <a:solidFill>
                  <a:schemeClr val="tx1">
                    <a:lumMod val="95000"/>
                    <a:lumOff val="5000"/>
                  </a:schemeClr>
                </a:solidFill>
                <a:latin typeface="Arial" panose="020B0604020202020204" pitchFamily="34" charset="0"/>
                <a:cs typeface="Arial" panose="020B0604020202020204" pitchFamily="34" charset="0"/>
              </a:rPr>
              <a:t>text</a:t>
            </a:r>
            <a:r>
              <a:rPr lang="en-US" sz="1800" dirty="0">
                <a:solidFill>
                  <a:schemeClr val="tx1">
                    <a:lumMod val="95000"/>
                    <a:lumOff val="5000"/>
                  </a:schemeClr>
                </a:solidFill>
                <a:latin typeface="Arial" panose="020B0604020202020204" pitchFamily="34" charset="0"/>
                <a:cs typeface="Arial" panose="020B0604020202020204" pitchFamily="34" charset="0"/>
              </a:rPr>
              <a:t>. Sample text sample text </a:t>
            </a:r>
            <a:r>
              <a:rPr lang="en-US" sz="1800" dirty="0" err="1">
                <a:solidFill>
                  <a:schemeClr val="tx1">
                    <a:lumMod val="95000"/>
                    <a:lumOff val="5000"/>
                  </a:schemeClr>
                </a:solidFill>
                <a:latin typeface="Arial" panose="020B0604020202020204" pitchFamily="34" charset="0"/>
                <a:cs typeface="Arial" panose="020B0604020202020204" pitchFamily="34" charset="0"/>
              </a:rPr>
              <a:t>text</a:t>
            </a:r>
            <a:r>
              <a:rPr lang="en-US" sz="1800" dirty="0">
                <a:solidFill>
                  <a:schemeClr val="tx1">
                    <a:lumMod val="95000"/>
                    <a:lumOff val="5000"/>
                  </a:schemeClr>
                </a:solidFill>
                <a:latin typeface="Arial" panose="020B0604020202020204" pitchFamily="34" charset="0"/>
                <a:cs typeface="Arial" panose="020B0604020202020204" pitchFamily="34" charset="0"/>
              </a:rPr>
              <a:t> sample text</a:t>
            </a:r>
            <a:endParaRPr lang="en-US" sz="1800" dirty="0"/>
          </a:p>
        </p:txBody>
      </p:sp>
      <p:sp>
        <p:nvSpPr>
          <p:cNvPr id="29" name="Text Placeholder 22">
            <a:extLst>
              <a:ext uri="{FF2B5EF4-FFF2-40B4-BE49-F238E27FC236}">
                <a16:creationId xmlns:a16="http://schemas.microsoft.com/office/drawing/2014/main" id="{1E76E88A-7908-4A05-A256-517927208D77}"/>
              </a:ext>
            </a:extLst>
          </p:cNvPr>
          <p:cNvSpPr>
            <a:spLocks noGrp="1"/>
          </p:cNvSpPr>
          <p:nvPr>
            <p:ph type="body" sz="quarter" idx="16" hasCustomPrompt="1"/>
          </p:nvPr>
        </p:nvSpPr>
        <p:spPr>
          <a:xfrm>
            <a:off x="9518074" y="3956774"/>
            <a:ext cx="1615440" cy="1938987"/>
          </a:xfrm>
        </p:spPr>
        <p:txBody>
          <a:bodyPr>
            <a:normAutofit/>
          </a:bodyPr>
          <a:lstStyle>
            <a:lvl1pPr algn="ctr">
              <a:lnSpc>
                <a:spcPct val="100000"/>
              </a:lnSpc>
              <a:defRPr sz="1800"/>
            </a:lvl1pPr>
          </a:lstStyle>
          <a:p>
            <a:pPr algn="ctr"/>
            <a:r>
              <a:rPr lang="en-US" sz="1800" dirty="0">
                <a:solidFill>
                  <a:schemeClr val="tx1">
                    <a:lumMod val="95000"/>
                    <a:lumOff val="5000"/>
                  </a:schemeClr>
                </a:solidFill>
                <a:latin typeface="Arial" panose="020B0604020202020204" pitchFamily="34" charset="0"/>
                <a:cs typeface="Arial" panose="020B0604020202020204" pitchFamily="34" charset="0"/>
              </a:rPr>
              <a:t>Sample text sample text </a:t>
            </a:r>
            <a:r>
              <a:rPr lang="en-US" sz="1800" dirty="0" err="1">
                <a:solidFill>
                  <a:schemeClr val="tx1">
                    <a:lumMod val="95000"/>
                    <a:lumOff val="5000"/>
                  </a:schemeClr>
                </a:solidFill>
                <a:latin typeface="Arial" panose="020B0604020202020204" pitchFamily="34" charset="0"/>
                <a:cs typeface="Arial" panose="020B0604020202020204" pitchFamily="34" charset="0"/>
              </a:rPr>
              <a:t>text</a:t>
            </a:r>
            <a:r>
              <a:rPr lang="en-US" sz="1800" dirty="0">
                <a:solidFill>
                  <a:schemeClr val="tx1">
                    <a:lumMod val="95000"/>
                    <a:lumOff val="5000"/>
                  </a:schemeClr>
                </a:solidFill>
                <a:latin typeface="Arial" panose="020B0604020202020204" pitchFamily="34" charset="0"/>
                <a:cs typeface="Arial" panose="020B0604020202020204" pitchFamily="34" charset="0"/>
              </a:rPr>
              <a:t> sample text. Sample text </a:t>
            </a:r>
            <a:r>
              <a:rPr lang="en-US" sz="1800" dirty="0" err="1">
                <a:solidFill>
                  <a:schemeClr val="tx1">
                    <a:lumMod val="95000"/>
                    <a:lumOff val="5000"/>
                  </a:schemeClr>
                </a:solidFill>
                <a:latin typeface="Arial" panose="020B0604020202020204" pitchFamily="34" charset="0"/>
                <a:cs typeface="Arial" panose="020B0604020202020204" pitchFamily="34" charset="0"/>
              </a:rPr>
              <a:t>text</a:t>
            </a:r>
            <a:r>
              <a:rPr lang="en-US" sz="1800" dirty="0">
                <a:solidFill>
                  <a:schemeClr val="tx1">
                    <a:lumMod val="95000"/>
                    <a:lumOff val="5000"/>
                  </a:schemeClr>
                </a:solidFill>
                <a:latin typeface="Arial" panose="020B0604020202020204" pitchFamily="34" charset="0"/>
                <a:cs typeface="Arial" panose="020B0604020202020204" pitchFamily="34" charset="0"/>
              </a:rPr>
              <a:t>. Sample text sample text </a:t>
            </a:r>
            <a:r>
              <a:rPr lang="en-US" sz="1800" dirty="0" err="1">
                <a:solidFill>
                  <a:schemeClr val="tx1">
                    <a:lumMod val="95000"/>
                    <a:lumOff val="5000"/>
                  </a:schemeClr>
                </a:solidFill>
                <a:latin typeface="Arial" panose="020B0604020202020204" pitchFamily="34" charset="0"/>
                <a:cs typeface="Arial" panose="020B0604020202020204" pitchFamily="34" charset="0"/>
              </a:rPr>
              <a:t>text</a:t>
            </a:r>
            <a:r>
              <a:rPr lang="en-US" sz="1800" dirty="0">
                <a:solidFill>
                  <a:schemeClr val="tx1">
                    <a:lumMod val="95000"/>
                    <a:lumOff val="5000"/>
                  </a:schemeClr>
                </a:solidFill>
                <a:latin typeface="Arial" panose="020B0604020202020204" pitchFamily="34" charset="0"/>
                <a:cs typeface="Arial" panose="020B0604020202020204" pitchFamily="34" charset="0"/>
              </a:rPr>
              <a:t> sample text</a:t>
            </a:r>
            <a:endParaRPr lang="en-US" sz="1800" dirty="0"/>
          </a:p>
        </p:txBody>
      </p:sp>
      <p:sp>
        <p:nvSpPr>
          <p:cNvPr id="12" name="Text Placeholder 11">
            <a:extLst>
              <a:ext uri="{FF2B5EF4-FFF2-40B4-BE49-F238E27FC236}">
                <a16:creationId xmlns:a16="http://schemas.microsoft.com/office/drawing/2014/main" id="{1DB146AE-C160-4FD6-9A11-F21E9F862271}"/>
              </a:ext>
            </a:extLst>
          </p:cNvPr>
          <p:cNvSpPr>
            <a:spLocks noGrp="1"/>
          </p:cNvSpPr>
          <p:nvPr>
            <p:ph type="body" sz="quarter" idx="23" hasCustomPrompt="1"/>
          </p:nvPr>
        </p:nvSpPr>
        <p:spPr>
          <a:xfrm>
            <a:off x="2538467" y="1648400"/>
            <a:ext cx="7101203" cy="654050"/>
          </a:xfrm>
        </p:spPr>
        <p:txBody>
          <a:bodyPr/>
          <a:lstStyle>
            <a:lvl1pPr algn="ctr">
              <a:defRPr sz="2800" b="1"/>
            </a:lvl1pPr>
          </a:lstStyle>
          <a:p>
            <a:pPr lvl="0"/>
            <a:r>
              <a:rPr lang="en-US" dirty="0"/>
              <a:t>Sample title text</a:t>
            </a:r>
            <a:endParaRPr lang="en-GB" dirty="0"/>
          </a:p>
        </p:txBody>
      </p:sp>
    </p:spTree>
    <p:extLst>
      <p:ext uri="{BB962C8B-B14F-4D97-AF65-F5344CB8AC3E}">
        <p14:creationId xmlns:p14="http://schemas.microsoft.com/office/powerpoint/2010/main" val="20376857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36" grpId="0" animBg="1"/>
      <p:bldP spid="34" grpId="0" animBg="1"/>
      <p:bldP spid="32" grpId="0" animBg="1"/>
      <p:bldP spid="11" grpId="0" animBg="1"/>
    </p:bld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 column layout">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EB9D3D9C-4510-C04E-9385-87488B5DED6D}"/>
              </a:ext>
            </a:extLst>
          </p:cNvPr>
          <p:cNvSpPr>
            <a:spLocks noGrp="1"/>
          </p:cNvSpPr>
          <p:nvPr>
            <p:ph type="ftr" sz="quarter" idx="10"/>
          </p:nvPr>
        </p:nvSpPr>
        <p:spPr/>
        <p:txBody>
          <a:bodyPr/>
          <a:lstStyle/>
          <a:p>
            <a:r>
              <a:rPr lang="en-US"/>
              <a:t>Independent Office for Police Conduct</a:t>
            </a:r>
            <a:endParaRPr lang="en-US" dirty="0"/>
          </a:p>
        </p:txBody>
      </p:sp>
      <p:sp>
        <p:nvSpPr>
          <p:cNvPr id="4" name="Slide Number Placeholder 3">
            <a:extLst>
              <a:ext uri="{FF2B5EF4-FFF2-40B4-BE49-F238E27FC236}">
                <a16:creationId xmlns:a16="http://schemas.microsoft.com/office/drawing/2014/main" id="{7E2406F8-1F3D-A64E-B9BA-3B598D5114C3}"/>
              </a:ext>
            </a:extLst>
          </p:cNvPr>
          <p:cNvSpPr>
            <a:spLocks noGrp="1"/>
          </p:cNvSpPr>
          <p:nvPr>
            <p:ph type="sldNum" sz="quarter" idx="11"/>
          </p:nvPr>
        </p:nvSpPr>
        <p:spPr/>
        <p:txBody>
          <a:bodyPr/>
          <a:lstStyle/>
          <a:p>
            <a:fld id="{5EC1863C-CF81-F546-A0BD-020B630DE564}" type="slidenum">
              <a:rPr lang="en-US" smtClean="0"/>
              <a:t>‹#›</a:t>
            </a:fld>
            <a:endParaRPr lang="en-US"/>
          </a:p>
        </p:txBody>
      </p:sp>
      <p:sp>
        <p:nvSpPr>
          <p:cNvPr id="7" name="Rectangle 6">
            <a:extLst>
              <a:ext uri="{FF2B5EF4-FFF2-40B4-BE49-F238E27FC236}">
                <a16:creationId xmlns:a16="http://schemas.microsoft.com/office/drawing/2014/main" id="{2A9CD088-3E27-2A43-BF5D-9FA000C7AAF9}"/>
              </a:ext>
            </a:extLst>
          </p:cNvPr>
          <p:cNvSpPr/>
          <p:nvPr userDrawn="1"/>
        </p:nvSpPr>
        <p:spPr>
          <a:xfrm>
            <a:off x="0" y="0"/>
            <a:ext cx="329184"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Chart Placeholder 7">
            <a:extLst>
              <a:ext uri="{FF2B5EF4-FFF2-40B4-BE49-F238E27FC236}">
                <a16:creationId xmlns:a16="http://schemas.microsoft.com/office/drawing/2014/main" id="{E25EE8B8-6927-0A44-8BE7-7088A196E5E8}"/>
              </a:ext>
            </a:extLst>
          </p:cNvPr>
          <p:cNvSpPr>
            <a:spLocks noGrp="1"/>
          </p:cNvSpPr>
          <p:nvPr>
            <p:ph type="chart" sz="quarter" idx="12"/>
          </p:nvPr>
        </p:nvSpPr>
        <p:spPr>
          <a:xfrm>
            <a:off x="1046922" y="1664668"/>
            <a:ext cx="10306878" cy="4393649"/>
          </a:xfrm>
          <a:prstGeom prst="rect">
            <a:avLst/>
          </a:prstGeom>
        </p:spPr>
        <p:txBody>
          <a:bodyPr/>
          <a:lstStyle/>
          <a:p>
            <a:endParaRPr lang="en-US" dirty="0"/>
          </a:p>
        </p:txBody>
      </p:sp>
      <p:sp>
        <p:nvSpPr>
          <p:cNvPr id="2" name="Title 1">
            <a:extLst>
              <a:ext uri="{FF2B5EF4-FFF2-40B4-BE49-F238E27FC236}">
                <a16:creationId xmlns:a16="http://schemas.microsoft.com/office/drawing/2014/main" id="{6763D619-5903-0F45-B615-1166F683F2B9}"/>
              </a:ext>
            </a:extLst>
          </p:cNvPr>
          <p:cNvSpPr>
            <a:spLocks noGrp="1"/>
          </p:cNvSpPr>
          <p:nvPr>
            <p:ph type="title"/>
          </p:nvPr>
        </p:nvSpPr>
        <p:spPr/>
        <p:txBody>
          <a:bodyPr>
            <a:normAutofit/>
          </a:bodyPr>
          <a:lstStyle>
            <a:lvl1pPr>
              <a:defRPr sz="4000" b="0"/>
            </a:lvl1pPr>
          </a:lstStyle>
          <a:p>
            <a:r>
              <a:rPr lang="en-GB" dirty="0"/>
              <a:t>Click to edit Master title style</a:t>
            </a:r>
            <a:endParaRPr lang="en-US" dirty="0"/>
          </a:p>
        </p:txBody>
      </p:sp>
    </p:spTree>
    <p:extLst>
      <p:ext uri="{BB962C8B-B14F-4D97-AF65-F5344CB8AC3E}">
        <p14:creationId xmlns:p14="http://schemas.microsoft.com/office/powerpoint/2010/main" val="15894474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OPC Timeline">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7F152C8D-F8DD-FF48-9E0B-AA8D77549AF9}"/>
              </a:ext>
            </a:extLst>
          </p:cNvPr>
          <p:cNvSpPr>
            <a:spLocks noGrp="1"/>
          </p:cNvSpPr>
          <p:nvPr>
            <p:ph type="ftr" sz="quarter" idx="10"/>
          </p:nvPr>
        </p:nvSpPr>
        <p:spPr/>
        <p:txBody>
          <a:bodyPr/>
          <a:lstStyle/>
          <a:p>
            <a:r>
              <a:rPr lang="en-US"/>
              <a:t>Independent Office for Police Conduct</a:t>
            </a:r>
            <a:endParaRPr lang="en-US" dirty="0"/>
          </a:p>
        </p:txBody>
      </p:sp>
      <p:sp>
        <p:nvSpPr>
          <p:cNvPr id="4" name="Slide Number Placeholder 3">
            <a:extLst>
              <a:ext uri="{FF2B5EF4-FFF2-40B4-BE49-F238E27FC236}">
                <a16:creationId xmlns:a16="http://schemas.microsoft.com/office/drawing/2014/main" id="{0149F886-DC47-A74C-A99A-116802BB94CD}"/>
              </a:ext>
            </a:extLst>
          </p:cNvPr>
          <p:cNvSpPr>
            <a:spLocks noGrp="1"/>
          </p:cNvSpPr>
          <p:nvPr>
            <p:ph type="sldNum" sz="quarter" idx="11"/>
          </p:nvPr>
        </p:nvSpPr>
        <p:spPr/>
        <p:txBody>
          <a:bodyPr/>
          <a:lstStyle/>
          <a:p>
            <a:fld id="{5EC1863C-CF81-F546-A0BD-020B630DE564}" type="slidenum">
              <a:rPr lang="en-US" smtClean="0"/>
              <a:t>‹#›</a:t>
            </a:fld>
            <a:endParaRPr lang="en-US"/>
          </a:p>
        </p:txBody>
      </p:sp>
      <p:sp>
        <p:nvSpPr>
          <p:cNvPr id="5" name="TextBox 4">
            <a:extLst>
              <a:ext uri="{FF2B5EF4-FFF2-40B4-BE49-F238E27FC236}">
                <a16:creationId xmlns:a16="http://schemas.microsoft.com/office/drawing/2014/main" id="{37C7674B-D335-0344-A5A8-95DD7053F7F3}"/>
              </a:ext>
            </a:extLst>
          </p:cNvPr>
          <p:cNvSpPr txBox="1"/>
          <p:nvPr userDrawn="1"/>
        </p:nvSpPr>
        <p:spPr>
          <a:xfrm>
            <a:off x="1062818" y="699195"/>
            <a:ext cx="6014049" cy="553998"/>
          </a:xfrm>
          <a:prstGeom prst="rect">
            <a:avLst/>
          </a:prstGeom>
          <a:noFill/>
        </p:spPr>
        <p:txBody>
          <a:bodyPr wrap="square" lIns="0" tIns="0" rIns="0" bIns="0" rtlCol="0">
            <a:spAutoFit/>
          </a:bodyPr>
          <a:lstStyle/>
          <a:p>
            <a:r>
              <a:rPr lang="en-US" sz="3600" b="1" dirty="0">
                <a:solidFill>
                  <a:srgbClr val="373A36"/>
                </a:solidFill>
                <a:latin typeface="Arial" panose="020B0604020202020204" pitchFamily="34" charset="0"/>
                <a:cs typeface="Arial" panose="020B0604020202020204" pitchFamily="34" charset="0"/>
              </a:rPr>
              <a:t>History of the IOPC</a:t>
            </a:r>
          </a:p>
        </p:txBody>
      </p:sp>
      <p:sp>
        <p:nvSpPr>
          <p:cNvPr id="6" name="Rectangle 5">
            <a:extLst>
              <a:ext uri="{FF2B5EF4-FFF2-40B4-BE49-F238E27FC236}">
                <a16:creationId xmlns:a16="http://schemas.microsoft.com/office/drawing/2014/main" id="{4C215E0F-2CB0-0A48-BEE0-C69B57782C26}"/>
              </a:ext>
            </a:extLst>
          </p:cNvPr>
          <p:cNvSpPr/>
          <p:nvPr userDrawn="1"/>
        </p:nvSpPr>
        <p:spPr>
          <a:xfrm>
            <a:off x="329184" y="3590086"/>
            <a:ext cx="11862816" cy="45719"/>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solidFill>
                <a:schemeClr val="tx1">
                  <a:lumMod val="85000"/>
                  <a:lumOff val="15000"/>
                </a:schemeClr>
              </a:solidFill>
            </a:endParaRPr>
          </a:p>
        </p:txBody>
      </p:sp>
      <p:pic>
        <p:nvPicPr>
          <p:cNvPr id="7" name="Graphic 6">
            <a:extLst>
              <a:ext uri="{FF2B5EF4-FFF2-40B4-BE49-F238E27FC236}">
                <a16:creationId xmlns:a16="http://schemas.microsoft.com/office/drawing/2014/main" id="{CEE009D1-3A08-F34B-9ADA-96FD6C84DD7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38758" y="3621836"/>
            <a:ext cx="1592681" cy="1825320"/>
          </a:xfrm>
          <a:prstGeom prst="rect">
            <a:avLst/>
          </a:prstGeom>
        </p:spPr>
      </p:pic>
      <p:pic>
        <p:nvPicPr>
          <p:cNvPr id="8" name="Graphic 7">
            <a:extLst>
              <a:ext uri="{FF2B5EF4-FFF2-40B4-BE49-F238E27FC236}">
                <a16:creationId xmlns:a16="http://schemas.microsoft.com/office/drawing/2014/main" id="{1E902CBD-34AC-3542-A909-3F545827E5FE}"/>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937485" y="2049769"/>
            <a:ext cx="1744175" cy="1563176"/>
          </a:xfrm>
          <a:prstGeom prst="rect">
            <a:avLst/>
          </a:prstGeom>
        </p:spPr>
      </p:pic>
      <p:pic>
        <p:nvPicPr>
          <p:cNvPr id="9" name="Graphic 8">
            <a:extLst>
              <a:ext uri="{FF2B5EF4-FFF2-40B4-BE49-F238E27FC236}">
                <a16:creationId xmlns:a16="http://schemas.microsoft.com/office/drawing/2014/main" id="{C90785E2-524B-C640-8073-CB6FF933B516}"/>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2649999" y="3612944"/>
            <a:ext cx="1932691" cy="1771633"/>
          </a:xfrm>
          <a:prstGeom prst="rect">
            <a:avLst/>
          </a:prstGeom>
        </p:spPr>
      </p:pic>
      <p:pic>
        <p:nvPicPr>
          <p:cNvPr id="10" name="Graphic 9">
            <a:extLst>
              <a:ext uri="{FF2B5EF4-FFF2-40B4-BE49-F238E27FC236}">
                <a16:creationId xmlns:a16="http://schemas.microsoft.com/office/drawing/2014/main" id="{5ED87269-2A2B-8C4D-ABCC-C317E0A77ABB}"/>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a:off x="4114958" y="1877605"/>
            <a:ext cx="855633" cy="1727720"/>
          </a:xfrm>
          <a:prstGeom prst="rect">
            <a:avLst/>
          </a:prstGeom>
        </p:spPr>
      </p:pic>
      <p:pic>
        <p:nvPicPr>
          <p:cNvPr id="11" name="Graphic 10">
            <a:extLst>
              <a:ext uri="{FF2B5EF4-FFF2-40B4-BE49-F238E27FC236}">
                <a16:creationId xmlns:a16="http://schemas.microsoft.com/office/drawing/2014/main" id="{61EFD4F8-0E7C-3E4B-9F26-2CB0FF16B54D}"/>
              </a:ext>
            </a:extLst>
          </p:cNvPr>
          <p:cNvPicPr>
            <a:picLocks noChangeAspect="1"/>
          </p:cNvPicPr>
          <p:nvPr userDrawn="1"/>
        </p:nvPicPr>
        <p:blipFill>
          <a:blip r:embed="rId10">
            <a:extLst>
              <a:ext uri="{96DAC541-7B7A-43D3-8B79-37D633B846F1}">
                <asvg:svgBlip xmlns:asvg="http://schemas.microsoft.com/office/drawing/2016/SVG/main" r:embed="rId11"/>
              </a:ext>
            </a:extLst>
          </a:blip>
          <a:stretch>
            <a:fillRect/>
          </a:stretch>
        </p:blipFill>
        <p:spPr>
          <a:xfrm>
            <a:off x="5207259" y="2072527"/>
            <a:ext cx="1608880" cy="1540417"/>
          </a:xfrm>
          <a:prstGeom prst="rect">
            <a:avLst/>
          </a:prstGeom>
        </p:spPr>
      </p:pic>
      <p:pic>
        <p:nvPicPr>
          <p:cNvPr id="12" name="Graphic 11">
            <a:extLst>
              <a:ext uri="{FF2B5EF4-FFF2-40B4-BE49-F238E27FC236}">
                <a16:creationId xmlns:a16="http://schemas.microsoft.com/office/drawing/2014/main" id="{DE6B422D-D50D-C04C-A0BF-5688602E04EF}"/>
              </a:ext>
            </a:extLst>
          </p:cNvPr>
          <p:cNvPicPr>
            <a:picLocks noChangeAspect="1"/>
          </p:cNvPicPr>
          <p:nvPr userDrawn="1"/>
        </p:nvPicPr>
        <p:blipFill>
          <a:blip r:embed="rId12">
            <a:extLst>
              <a:ext uri="{96DAC541-7B7A-43D3-8B79-37D633B846F1}">
                <asvg:svgBlip xmlns:asvg="http://schemas.microsoft.com/office/drawing/2016/SVG/main" r:embed="rId13"/>
              </a:ext>
            </a:extLst>
          </a:blip>
          <a:stretch>
            <a:fillRect/>
          </a:stretch>
        </p:blipFill>
        <p:spPr>
          <a:xfrm>
            <a:off x="6400109" y="897954"/>
            <a:ext cx="1941629" cy="2714990"/>
          </a:xfrm>
          <a:prstGeom prst="rect">
            <a:avLst/>
          </a:prstGeom>
        </p:spPr>
      </p:pic>
      <p:pic>
        <p:nvPicPr>
          <p:cNvPr id="13" name="Picture 12">
            <a:extLst>
              <a:ext uri="{FF2B5EF4-FFF2-40B4-BE49-F238E27FC236}">
                <a16:creationId xmlns:a16="http://schemas.microsoft.com/office/drawing/2014/main" id="{DBAE2291-A663-0243-BB13-BE3006305980}"/>
              </a:ext>
            </a:extLst>
          </p:cNvPr>
          <p:cNvPicPr>
            <a:picLocks noChangeAspect="1"/>
          </p:cNvPicPr>
          <p:nvPr userDrawn="1"/>
        </p:nvPicPr>
        <p:blipFill>
          <a:blip r:embed="rId14"/>
          <a:stretch>
            <a:fillRect/>
          </a:stretch>
        </p:blipFill>
        <p:spPr>
          <a:xfrm>
            <a:off x="7052807" y="2102249"/>
            <a:ext cx="1646262" cy="1470326"/>
          </a:xfrm>
          <a:prstGeom prst="rect">
            <a:avLst/>
          </a:prstGeom>
        </p:spPr>
      </p:pic>
      <p:pic>
        <p:nvPicPr>
          <p:cNvPr id="14" name="Graphic 13">
            <a:extLst>
              <a:ext uri="{FF2B5EF4-FFF2-40B4-BE49-F238E27FC236}">
                <a16:creationId xmlns:a16="http://schemas.microsoft.com/office/drawing/2014/main" id="{5ADB2552-9339-4A44-9F7A-7A9E93294193}"/>
              </a:ext>
            </a:extLst>
          </p:cNvPr>
          <p:cNvPicPr>
            <a:picLocks noChangeAspect="1"/>
          </p:cNvPicPr>
          <p:nvPr userDrawn="1"/>
        </p:nvPicPr>
        <p:blipFill>
          <a:blip r:embed="rId15">
            <a:extLst>
              <a:ext uri="{96DAC541-7B7A-43D3-8B79-37D633B846F1}">
                <asvg:svgBlip xmlns:asvg="http://schemas.microsoft.com/office/drawing/2016/SVG/main" r:embed="rId16"/>
              </a:ext>
            </a:extLst>
          </a:blip>
          <a:stretch>
            <a:fillRect/>
          </a:stretch>
        </p:blipFill>
        <p:spPr>
          <a:xfrm>
            <a:off x="7571522" y="3611312"/>
            <a:ext cx="1771633" cy="1932691"/>
          </a:xfrm>
          <a:prstGeom prst="rect">
            <a:avLst/>
          </a:prstGeom>
        </p:spPr>
      </p:pic>
      <p:pic>
        <p:nvPicPr>
          <p:cNvPr id="15" name="Graphic 14">
            <a:extLst>
              <a:ext uri="{FF2B5EF4-FFF2-40B4-BE49-F238E27FC236}">
                <a16:creationId xmlns:a16="http://schemas.microsoft.com/office/drawing/2014/main" id="{4497FF17-4EAF-4244-B907-4E7E6A569AAA}"/>
              </a:ext>
            </a:extLst>
          </p:cNvPr>
          <p:cNvPicPr>
            <a:picLocks noChangeAspect="1"/>
          </p:cNvPicPr>
          <p:nvPr userDrawn="1"/>
        </p:nvPicPr>
        <p:blipFill>
          <a:blip r:embed="rId17">
            <a:extLst>
              <a:ext uri="{96DAC541-7B7A-43D3-8B79-37D633B846F1}">
                <asvg:svgBlip xmlns:asvg="http://schemas.microsoft.com/office/drawing/2016/SVG/main" r:embed="rId18"/>
              </a:ext>
            </a:extLst>
          </a:blip>
          <a:stretch>
            <a:fillRect/>
          </a:stretch>
        </p:blipFill>
        <p:spPr>
          <a:xfrm>
            <a:off x="10180659" y="3625657"/>
            <a:ext cx="1682157" cy="1879005"/>
          </a:xfrm>
          <a:prstGeom prst="rect">
            <a:avLst/>
          </a:prstGeom>
        </p:spPr>
      </p:pic>
      <p:sp>
        <p:nvSpPr>
          <p:cNvPr id="16" name="Rectangle 15">
            <a:extLst>
              <a:ext uri="{FF2B5EF4-FFF2-40B4-BE49-F238E27FC236}">
                <a16:creationId xmlns:a16="http://schemas.microsoft.com/office/drawing/2014/main" id="{15DD71DA-355F-624A-81E4-7DE84D50DCC9}"/>
              </a:ext>
            </a:extLst>
          </p:cNvPr>
          <p:cNvSpPr/>
          <p:nvPr userDrawn="1"/>
        </p:nvSpPr>
        <p:spPr>
          <a:xfrm>
            <a:off x="0" y="0"/>
            <a:ext cx="329184"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658752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26" presetClass="emph" presetSubtype="0" fill="hold" nodeType="withEffect">
                                  <p:stCondLst>
                                    <p:cond delay="0"/>
                                  </p:stCondLst>
                                  <p:childTnLst>
                                    <p:animEffect transition="out" filter="fade">
                                      <p:cBhvr>
                                        <p:cTn id="8" dur="500" tmFilter="0, 0; .2, .5; .8, .5; 1, 0"/>
                                        <p:tgtEl>
                                          <p:spTgt spid="7"/>
                                        </p:tgtEl>
                                      </p:cBhvr>
                                    </p:animEffect>
                                    <p:animScale>
                                      <p:cBhvr>
                                        <p:cTn id="9" dur="250" autoRev="1" fill="hold"/>
                                        <p:tgtEl>
                                          <p:spTgt spid="7"/>
                                        </p:tgtEl>
                                      </p:cBhvr>
                                      <p:by x="105000" y="105000"/>
                                    </p:animScale>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8"/>
                                        </p:tgtEl>
                                        <p:attrNameLst>
                                          <p:attrName>style.visibility</p:attrName>
                                        </p:attrNameLst>
                                      </p:cBhvr>
                                      <p:to>
                                        <p:strVal val="visible"/>
                                      </p:to>
                                    </p:set>
                                  </p:childTnLst>
                                </p:cTn>
                              </p:par>
                              <p:par>
                                <p:cTn id="14" presetID="26" presetClass="emph" presetSubtype="0" fill="hold" nodeType="withEffect">
                                  <p:stCondLst>
                                    <p:cond delay="0"/>
                                  </p:stCondLst>
                                  <p:childTnLst>
                                    <p:animEffect transition="out" filter="fade">
                                      <p:cBhvr>
                                        <p:cTn id="15" dur="500" tmFilter="0, 0; .2, .5; .8, .5; 1, 0"/>
                                        <p:tgtEl>
                                          <p:spTgt spid="8"/>
                                        </p:tgtEl>
                                      </p:cBhvr>
                                    </p:animEffect>
                                    <p:animScale>
                                      <p:cBhvr>
                                        <p:cTn id="16" dur="250" autoRev="1" fill="hold"/>
                                        <p:tgtEl>
                                          <p:spTgt spid="8"/>
                                        </p:tgtEl>
                                      </p:cBhvr>
                                      <p:by x="105000" y="105000"/>
                                    </p:animScale>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par>
                                <p:cTn id="21" presetID="26" presetClass="emph" presetSubtype="0" fill="hold" nodeType="withEffect">
                                  <p:stCondLst>
                                    <p:cond delay="0"/>
                                  </p:stCondLst>
                                  <p:childTnLst>
                                    <p:animEffect transition="out" filter="fade">
                                      <p:cBhvr>
                                        <p:cTn id="22" dur="500" tmFilter="0, 0; .2, .5; .8, .5; 1, 0"/>
                                        <p:tgtEl>
                                          <p:spTgt spid="9"/>
                                        </p:tgtEl>
                                      </p:cBhvr>
                                    </p:animEffect>
                                    <p:animScale>
                                      <p:cBhvr>
                                        <p:cTn id="23" dur="250" autoRev="1" fill="hold"/>
                                        <p:tgtEl>
                                          <p:spTgt spid="9"/>
                                        </p:tgtEl>
                                      </p:cBhvr>
                                      <p:by x="105000" y="105000"/>
                                    </p:animScale>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10"/>
                                        </p:tgtEl>
                                        <p:attrNameLst>
                                          <p:attrName>style.visibility</p:attrName>
                                        </p:attrNameLst>
                                      </p:cBhvr>
                                      <p:to>
                                        <p:strVal val="visible"/>
                                      </p:to>
                                    </p:set>
                                  </p:childTnLst>
                                </p:cTn>
                              </p:par>
                              <p:par>
                                <p:cTn id="28" presetID="26" presetClass="emph" presetSubtype="0" fill="hold" nodeType="withEffect">
                                  <p:stCondLst>
                                    <p:cond delay="0"/>
                                  </p:stCondLst>
                                  <p:childTnLst>
                                    <p:animEffect transition="out" filter="fade">
                                      <p:cBhvr>
                                        <p:cTn id="29" dur="500" tmFilter="0, 0; .2, .5; .8, .5; 1, 0"/>
                                        <p:tgtEl>
                                          <p:spTgt spid="10"/>
                                        </p:tgtEl>
                                      </p:cBhvr>
                                    </p:animEffect>
                                    <p:animScale>
                                      <p:cBhvr>
                                        <p:cTn id="30" dur="250" autoRev="1" fill="hold"/>
                                        <p:tgtEl>
                                          <p:spTgt spid="10"/>
                                        </p:tgtEl>
                                      </p:cBhvr>
                                      <p:by x="105000" y="105000"/>
                                    </p:animScale>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par>
                                <p:cTn id="35" presetID="26" presetClass="emph" presetSubtype="0" fill="hold" nodeType="withEffect">
                                  <p:stCondLst>
                                    <p:cond delay="0"/>
                                  </p:stCondLst>
                                  <p:childTnLst>
                                    <p:animEffect transition="out" filter="fade">
                                      <p:cBhvr>
                                        <p:cTn id="36" dur="500" tmFilter="0, 0; .2, .5; .8, .5; 1, 0"/>
                                        <p:tgtEl>
                                          <p:spTgt spid="11"/>
                                        </p:tgtEl>
                                      </p:cBhvr>
                                    </p:animEffect>
                                    <p:animScale>
                                      <p:cBhvr>
                                        <p:cTn id="37" dur="250" autoRev="1" fill="hold"/>
                                        <p:tgtEl>
                                          <p:spTgt spid="11"/>
                                        </p:tgtEl>
                                      </p:cBhvr>
                                      <p:by x="105000" y="105000"/>
                                    </p:animScale>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nodeType="clickEffect">
                                  <p:stCondLst>
                                    <p:cond delay="0"/>
                                  </p:stCondLst>
                                  <p:childTnLst>
                                    <p:set>
                                      <p:cBhvr>
                                        <p:cTn id="41" dur="1" fill="hold">
                                          <p:stCondLst>
                                            <p:cond delay="0"/>
                                          </p:stCondLst>
                                        </p:cTn>
                                        <p:tgtEl>
                                          <p:spTgt spid="12"/>
                                        </p:tgtEl>
                                        <p:attrNameLst>
                                          <p:attrName>style.visibility</p:attrName>
                                        </p:attrNameLst>
                                      </p:cBhvr>
                                      <p:to>
                                        <p:strVal val="visible"/>
                                      </p:to>
                                    </p:set>
                                  </p:childTnLst>
                                </p:cTn>
                              </p:par>
                              <p:par>
                                <p:cTn id="42" presetID="26" presetClass="emph" presetSubtype="0" fill="hold" nodeType="withEffect">
                                  <p:stCondLst>
                                    <p:cond delay="0"/>
                                  </p:stCondLst>
                                  <p:childTnLst>
                                    <p:animEffect transition="out" filter="fade">
                                      <p:cBhvr>
                                        <p:cTn id="43" dur="500" tmFilter="0, 0; .2, .5; .8, .5; 1, 0"/>
                                        <p:tgtEl>
                                          <p:spTgt spid="12"/>
                                        </p:tgtEl>
                                      </p:cBhvr>
                                    </p:animEffect>
                                    <p:animScale>
                                      <p:cBhvr>
                                        <p:cTn id="44" dur="250" autoRev="1" fill="hold"/>
                                        <p:tgtEl>
                                          <p:spTgt spid="12"/>
                                        </p:tgtEl>
                                      </p:cBhvr>
                                      <p:by x="105000" y="105000"/>
                                    </p:animScale>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3"/>
                                        </p:tgtEl>
                                        <p:attrNameLst>
                                          <p:attrName>style.visibility</p:attrName>
                                        </p:attrNameLst>
                                      </p:cBhvr>
                                      <p:to>
                                        <p:strVal val="visible"/>
                                      </p:to>
                                    </p:set>
                                  </p:childTnLst>
                                </p:cTn>
                              </p:par>
                              <p:par>
                                <p:cTn id="49" presetID="26" presetClass="emph" presetSubtype="0" fill="hold" nodeType="withEffect">
                                  <p:stCondLst>
                                    <p:cond delay="0"/>
                                  </p:stCondLst>
                                  <p:childTnLst>
                                    <p:animEffect transition="out" filter="fade">
                                      <p:cBhvr>
                                        <p:cTn id="50" dur="500" tmFilter="0, 0; .2, .5; .8, .5; 1, 0"/>
                                        <p:tgtEl>
                                          <p:spTgt spid="13"/>
                                        </p:tgtEl>
                                      </p:cBhvr>
                                    </p:animEffect>
                                    <p:animScale>
                                      <p:cBhvr>
                                        <p:cTn id="51" dur="250" autoRev="1" fill="hold"/>
                                        <p:tgtEl>
                                          <p:spTgt spid="13"/>
                                        </p:tgtEl>
                                      </p:cBhvr>
                                      <p:by x="105000" y="105000"/>
                                    </p:animScale>
                                  </p:childTnLst>
                                </p:cTn>
                              </p:par>
                            </p:childTnLst>
                          </p:cTn>
                        </p:par>
                      </p:childTnLst>
                    </p:cTn>
                  </p:par>
                  <p:par>
                    <p:cTn id="52" fill="hold">
                      <p:stCondLst>
                        <p:cond delay="indefinite"/>
                      </p:stCondLst>
                      <p:childTnLst>
                        <p:par>
                          <p:cTn id="53" fill="hold">
                            <p:stCondLst>
                              <p:cond delay="0"/>
                            </p:stCondLst>
                            <p:childTnLst>
                              <p:par>
                                <p:cTn id="54" presetID="1" presetClass="entr" presetSubtype="0" fill="hold" nodeType="clickEffect">
                                  <p:stCondLst>
                                    <p:cond delay="0"/>
                                  </p:stCondLst>
                                  <p:childTnLst>
                                    <p:set>
                                      <p:cBhvr>
                                        <p:cTn id="55" dur="1" fill="hold">
                                          <p:stCondLst>
                                            <p:cond delay="0"/>
                                          </p:stCondLst>
                                        </p:cTn>
                                        <p:tgtEl>
                                          <p:spTgt spid="14"/>
                                        </p:tgtEl>
                                        <p:attrNameLst>
                                          <p:attrName>style.visibility</p:attrName>
                                        </p:attrNameLst>
                                      </p:cBhvr>
                                      <p:to>
                                        <p:strVal val="visible"/>
                                      </p:to>
                                    </p:set>
                                  </p:childTnLst>
                                </p:cTn>
                              </p:par>
                              <p:par>
                                <p:cTn id="56" presetID="26" presetClass="emph" presetSubtype="0" fill="hold" nodeType="withEffect">
                                  <p:stCondLst>
                                    <p:cond delay="0"/>
                                  </p:stCondLst>
                                  <p:childTnLst>
                                    <p:animEffect transition="out" filter="fade">
                                      <p:cBhvr>
                                        <p:cTn id="57" dur="500" tmFilter="0, 0; .2, .5; .8, .5; 1, 0"/>
                                        <p:tgtEl>
                                          <p:spTgt spid="14"/>
                                        </p:tgtEl>
                                      </p:cBhvr>
                                    </p:animEffect>
                                    <p:animScale>
                                      <p:cBhvr>
                                        <p:cTn id="58" dur="250" autoRev="1" fill="hold"/>
                                        <p:tgtEl>
                                          <p:spTgt spid="14"/>
                                        </p:tgtEl>
                                      </p:cBhvr>
                                      <p:by x="105000" y="105000"/>
                                    </p:animScale>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15"/>
                                        </p:tgtEl>
                                        <p:attrNameLst>
                                          <p:attrName>style.visibility</p:attrName>
                                        </p:attrNameLst>
                                      </p:cBhvr>
                                      <p:to>
                                        <p:strVal val="visible"/>
                                      </p:to>
                                    </p:set>
                                  </p:childTnLst>
                                </p:cTn>
                              </p:par>
                              <p:par>
                                <p:cTn id="63" presetID="26" presetClass="emph" presetSubtype="0" fill="hold" nodeType="withEffect">
                                  <p:stCondLst>
                                    <p:cond delay="0"/>
                                  </p:stCondLst>
                                  <p:childTnLst>
                                    <p:animEffect transition="out" filter="fade">
                                      <p:cBhvr>
                                        <p:cTn id="64" dur="500" tmFilter="0, 0; .2, .5; .8, .5; 1, 0"/>
                                        <p:tgtEl>
                                          <p:spTgt spid="15"/>
                                        </p:tgtEl>
                                      </p:cBhvr>
                                    </p:animEffect>
                                    <p:animScale>
                                      <p:cBhvr>
                                        <p:cTn id="65" dur="250" autoRev="1" fill="hold"/>
                                        <p:tgtEl>
                                          <p:spTgt spid="15"/>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OPC plain sheet">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7F152C8D-F8DD-FF48-9E0B-AA8D77549AF9}"/>
              </a:ext>
            </a:extLst>
          </p:cNvPr>
          <p:cNvSpPr>
            <a:spLocks noGrp="1"/>
          </p:cNvSpPr>
          <p:nvPr>
            <p:ph type="ftr" sz="quarter" idx="10"/>
          </p:nvPr>
        </p:nvSpPr>
        <p:spPr/>
        <p:txBody>
          <a:bodyPr/>
          <a:lstStyle/>
          <a:p>
            <a:r>
              <a:rPr lang="en-US"/>
              <a:t>Independent Office for Police Conduct</a:t>
            </a:r>
            <a:endParaRPr lang="en-US" dirty="0"/>
          </a:p>
        </p:txBody>
      </p:sp>
      <p:sp>
        <p:nvSpPr>
          <p:cNvPr id="4" name="Slide Number Placeholder 3">
            <a:extLst>
              <a:ext uri="{FF2B5EF4-FFF2-40B4-BE49-F238E27FC236}">
                <a16:creationId xmlns:a16="http://schemas.microsoft.com/office/drawing/2014/main" id="{0149F886-DC47-A74C-A99A-116802BB94CD}"/>
              </a:ext>
            </a:extLst>
          </p:cNvPr>
          <p:cNvSpPr>
            <a:spLocks noGrp="1"/>
          </p:cNvSpPr>
          <p:nvPr>
            <p:ph type="sldNum" sz="quarter" idx="11"/>
          </p:nvPr>
        </p:nvSpPr>
        <p:spPr/>
        <p:txBody>
          <a:bodyPr/>
          <a:lstStyle/>
          <a:p>
            <a:fld id="{5EC1863C-CF81-F546-A0BD-020B630DE564}" type="slidenum">
              <a:rPr lang="en-US" smtClean="0"/>
              <a:t>‹#›</a:t>
            </a:fld>
            <a:endParaRPr lang="en-US"/>
          </a:p>
        </p:txBody>
      </p:sp>
      <p:sp>
        <p:nvSpPr>
          <p:cNvPr id="16" name="Rectangle 15">
            <a:extLst>
              <a:ext uri="{FF2B5EF4-FFF2-40B4-BE49-F238E27FC236}">
                <a16:creationId xmlns:a16="http://schemas.microsoft.com/office/drawing/2014/main" id="{15DD71DA-355F-624A-81E4-7DE84D50DCC9}"/>
              </a:ext>
            </a:extLst>
          </p:cNvPr>
          <p:cNvSpPr/>
          <p:nvPr userDrawn="1"/>
        </p:nvSpPr>
        <p:spPr>
          <a:xfrm>
            <a:off x="0" y="0"/>
            <a:ext cx="329184"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0589791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inal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3009FF5-F9A3-EF47-B3F8-96CB3D4DCDB7}"/>
              </a:ext>
            </a:extLst>
          </p:cNvPr>
          <p:cNvSpPr/>
          <p:nvPr userDrawn="1"/>
        </p:nvSpPr>
        <p:spPr>
          <a:xfrm>
            <a:off x="297712" y="1112363"/>
            <a:ext cx="11610753" cy="542666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ight Triangle 6">
            <a:extLst>
              <a:ext uri="{FF2B5EF4-FFF2-40B4-BE49-F238E27FC236}">
                <a16:creationId xmlns:a16="http://schemas.microsoft.com/office/drawing/2014/main" id="{81773E8C-E4B6-A74F-B419-BD8256B50C33}"/>
              </a:ext>
            </a:extLst>
          </p:cNvPr>
          <p:cNvSpPr/>
          <p:nvPr userDrawn="1"/>
        </p:nvSpPr>
        <p:spPr>
          <a:xfrm rot="13471063">
            <a:off x="-1461801" y="2461176"/>
            <a:ext cx="3479502" cy="3479502"/>
          </a:xfrm>
          <a:prstGeom prst="r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t>
            </a:r>
          </a:p>
        </p:txBody>
      </p:sp>
      <p:sp>
        <p:nvSpPr>
          <p:cNvPr id="3" name="Text Placeholder 2">
            <a:extLst>
              <a:ext uri="{FF2B5EF4-FFF2-40B4-BE49-F238E27FC236}">
                <a16:creationId xmlns:a16="http://schemas.microsoft.com/office/drawing/2014/main" id="{59675BE5-61CF-4326-96AF-293D1028B112}"/>
              </a:ext>
            </a:extLst>
          </p:cNvPr>
          <p:cNvSpPr>
            <a:spLocks noGrp="1"/>
          </p:cNvSpPr>
          <p:nvPr>
            <p:ph type="body" sz="quarter" idx="10" hasCustomPrompt="1"/>
          </p:nvPr>
        </p:nvSpPr>
        <p:spPr>
          <a:xfrm>
            <a:off x="3260134" y="3912795"/>
            <a:ext cx="3217862" cy="576263"/>
          </a:xfrm>
        </p:spPr>
        <p:txBody>
          <a:bodyPr>
            <a:normAutofit/>
          </a:bodyPr>
          <a:lstStyle>
            <a:lvl1pPr>
              <a:defRPr sz="3600" b="1"/>
            </a:lvl1pPr>
          </a:lstStyle>
          <a:p>
            <a:pPr lvl="0"/>
            <a:r>
              <a:rPr lang="en-US" dirty="0"/>
              <a:t>Thank you</a:t>
            </a:r>
          </a:p>
        </p:txBody>
      </p:sp>
      <p:pic>
        <p:nvPicPr>
          <p:cNvPr id="8" name="Picture 7">
            <a:extLst>
              <a:ext uri="{FF2B5EF4-FFF2-40B4-BE49-F238E27FC236}">
                <a16:creationId xmlns:a16="http://schemas.microsoft.com/office/drawing/2014/main" id="{B0D76F13-BD44-2D4C-BCF0-F46D08B4826B}"/>
              </a:ext>
            </a:extLst>
          </p:cNvPr>
          <p:cNvPicPr>
            <a:picLocks noChangeAspect="1"/>
          </p:cNvPicPr>
          <p:nvPr userDrawn="1"/>
        </p:nvPicPr>
        <p:blipFill>
          <a:blip r:embed="rId2"/>
          <a:stretch>
            <a:fillRect/>
          </a:stretch>
        </p:blipFill>
        <p:spPr>
          <a:xfrm>
            <a:off x="9700181" y="338451"/>
            <a:ext cx="2194106" cy="442756"/>
          </a:xfrm>
          <a:prstGeom prst="rect">
            <a:avLst/>
          </a:prstGeom>
        </p:spPr>
      </p:pic>
      <p:sp>
        <p:nvSpPr>
          <p:cNvPr id="10" name="Title 3">
            <a:extLst>
              <a:ext uri="{FF2B5EF4-FFF2-40B4-BE49-F238E27FC236}">
                <a16:creationId xmlns:a16="http://schemas.microsoft.com/office/drawing/2014/main" id="{6F02AE6E-6E99-D14E-AC4B-A3EEE20790D2}"/>
              </a:ext>
            </a:extLst>
          </p:cNvPr>
          <p:cNvSpPr txBox="1">
            <a:spLocks/>
          </p:cNvSpPr>
          <p:nvPr userDrawn="1"/>
        </p:nvSpPr>
        <p:spPr>
          <a:xfrm>
            <a:off x="9700181" y="5042452"/>
            <a:ext cx="1994862" cy="1285461"/>
          </a:xfrm>
          <a:prstGeom prst="rect">
            <a:avLst/>
          </a:prstGeom>
        </p:spPr>
        <p:txBody>
          <a:bodyPr vert="horz" lIns="0" tIns="0" rIns="0" bIns="0"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ts val="2620"/>
              </a:lnSpc>
            </a:pPr>
            <a:r>
              <a:rPr lang="en-US" sz="1400" b="1" dirty="0" err="1">
                <a:solidFill>
                  <a:srgbClr val="373A36"/>
                </a:solidFill>
              </a:rPr>
              <a:t>policeconduct.gov.uk</a:t>
            </a:r>
            <a:endParaRPr lang="en-US" sz="1400" b="1" dirty="0">
              <a:solidFill>
                <a:srgbClr val="373A36"/>
              </a:solidFill>
            </a:endParaRPr>
          </a:p>
          <a:p>
            <a:pPr>
              <a:lnSpc>
                <a:spcPts val="2620"/>
              </a:lnSpc>
            </a:pPr>
            <a:r>
              <a:rPr lang="en-US" sz="1400" b="1" dirty="0">
                <a:solidFill>
                  <a:srgbClr val="373A36"/>
                </a:solidFill>
              </a:rPr>
              <a:t>@</a:t>
            </a:r>
            <a:r>
              <a:rPr lang="en-US" sz="1400" b="1" dirty="0" err="1">
                <a:solidFill>
                  <a:srgbClr val="373A36"/>
                </a:solidFill>
              </a:rPr>
              <a:t>policeconduct</a:t>
            </a:r>
            <a:endParaRPr lang="en-US" sz="1400" b="1" dirty="0">
              <a:solidFill>
                <a:srgbClr val="373A36"/>
              </a:solidFill>
            </a:endParaRPr>
          </a:p>
          <a:p>
            <a:pPr>
              <a:lnSpc>
                <a:spcPts val="2620"/>
              </a:lnSpc>
            </a:pPr>
            <a:r>
              <a:rPr lang="en-US" sz="1400" b="1" dirty="0">
                <a:solidFill>
                  <a:srgbClr val="373A36"/>
                </a:solidFill>
              </a:rPr>
              <a:t>@</a:t>
            </a:r>
            <a:r>
              <a:rPr lang="en-US" sz="1400" b="1" dirty="0" err="1">
                <a:solidFill>
                  <a:srgbClr val="373A36"/>
                </a:solidFill>
              </a:rPr>
              <a:t>IOPC_Help</a:t>
            </a:r>
            <a:endParaRPr lang="en-US" sz="1400" b="1" dirty="0">
              <a:solidFill>
                <a:srgbClr val="373A36"/>
              </a:solidFill>
            </a:endParaRPr>
          </a:p>
          <a:p>
            <a:pPr>
              <a:lnSpc>
                <a:spcPts val="2620"/>
              </a:lnSpc>
            </a:pPr>
            <a:r>
              <a:rPr lang="en-US" sz="1400" b="1" dirty="0">
                <a:solidFill>
                  <a:srgbClr val="373A36"/>
                </a:solidFill>
              </a:rPr>
              <a:t>0300 020 0096</a:t>
            </a:r>
          </a:p>
        </p:txBody>
      </p:sp>
    </p:spTree>
    <p:extLst>
      <p:ext uri="{BB962C8B-B14F-4D97-AF65-F5344CB8AC3E}">
        <p14:creationId xmlns:p14="http://schemas.microsoft.com/office/powerpoint/2010/main" val="3387185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1046922" y="6526696"/>
            <a:ext cx="3906078" cy="329231"/>
          </a:xfrm>
          <a:prstGeom prst="rect">
            <a:avLst/>
          </a:prstGeom>
        </p:spPr>
        <p:txBody>
          <a:bodyPr vert="horz" lIns="0" tIns="45720" rIns="91440" bIns="45720" rtlCol="0" anchor="ctr"/>
          <a:lstStyle>
            <a:lvl1pPr algn="l">
              <a:defRPr sz="1000">
                <a:solidFill>
                  <a:schemeClr val="bg1">
                    <a:lumMod val="75000"/>
                  </a:schemeClr>
                </a:solidFill>
              </a:defRPr>
            </a:lvl1pPr>
          </a:lstStyle>
          <a:p>
            <a:r>
              <a:rPr lang="en-US" dirty="0"/>
              <a:t>Independent Office for Police Conduct</a:t>
            </a:r>
          </a:p>
        </p:txBody>
      </p:sp>
      <p:sp>
        <p:nvSpPr>
          <p:cNvPr id="6" name="Slide Number Placeholder 5"/>
          <p:cNvSpPr>
            <a:spLocks noGrp="1"/>
          </p:cNvSpPr>
          <p:nvPr>
            <p:ph type="sldNum" sz="quarter" idx="4"/>
          </p:nvPr>
        </p:nvSpPr>
        <p:spPr>
          <a:xfrm>
            <a:off x="9180444" y="6526696"/>
            <a:ext cx="2507973" cy="329231"/>
          </a:xfrm>
          <a:prstGeom prst="rect">
            <a:avLst/>
          </a:prstGeom>
        </p:spPr>
        <p:txBody>
          <a:bodyPr vert="horz" lIns="91440" tIns="45720" rIns="91440" bIns="45720" rtlCol="0" anchor="ctr"/>
          <a:lstStyle>
            <a:lvl1pPr algn="r">
              <a:defRPr sz="1200">
                <a:solidFill>
                  <a:schemeClr val="tx1">
                    <a:tint val="75000"/>
                  </a:schemeClr>
                </a:solidFill>
              </a:defRPr>
            </a:lvl1pPr>
          </a:lstStyle>
          <a:p>
            <a:fld id="{5EC1863C-CF81-F546-A0BD-020B630DE564}" type="slidenum">
              <a:rPr lang="en-US" smtClean="0"/>
              <a:t>‹#›</a:t>
            </a:fld>
            <a:endParaRPr lang="en-US"/>
          </a:p>
        </p:txBody>
      </p:sp>
      <p:sp>
        <p:nvSpPr>
          <p:cNvPr id="2" name="Text Placeholder 1">
            <a:extLst>
              <a:ext uri="{FF2B5EF4-FFF2-40B4-BE49-F238E27FC236}">
                <a16:creationId xmlns:a16="http://schemas.microsoft.com/office/drawing/2014/main" id="{21EFAB4A-110E-6940-9A52-DCB6A61510AC}"/>
              </a:ext>
            </a:extLst>
          </p:cNvPr>
          <p:cNvSpPr>
            <a:spLocks noGrp="1"/>
          </p:cNvSpPr>
          <p:nvPr>
            <p:ph type="body" idx="1"/>
          </p:nvPr>
        </p:nvSpPr>
        <p:spPr>
          <a:xfrm>
            <a:off x="1046922" y="1825625"/>
            <a:ext cx="10515600" cy="4351338"/>
          </a:xfrm>
          <a:prstGeom prst="rect">
            <a:avLst/>
          </a:prstGeom>
        </p:spPr>
        <p:txBody>
          <a:bodyPr vert="horz" lIns="0" tIns="0" rIns="0" bIns="0" rtlCol="0">
            <a:normAutofit/>
          </a:bodyPr>
          <a:lstStyle/>
          <a:p>
            <a:pPr lvl="0"/>
            <a:r>
              <a:rPr lang="en-GB" dirty="0"/>
              <a:t>Click to edit Master text styles</a:t>
            </a:r>
          </a:p>
          <a:p>
            <a:pPr lvl="1"/>
            <a:r>
              <a:rPr lang="en-GB" dirty="0"/>
              <a:t>Second level</a:t>
            </a:r>
          </a:p>
          <a:p>
            <a:pPr lvl="2"/>
            <a:r>
              <a:rPr lang="en-GB" dirty="0"/>
              <a:t>Third level</a:t>
            </a:r>
          </a:p>
        </p:txBody>
      </p:sp>
      <p:sp>
        <p:nvSpPr>
          <p:cNvPr id="3" name="Title Placeholder 2">
            <a:extLst>
              <a:ext uri="{FF2B5EF4-FFF2-40B4-BE49-F238E27FC236}">
                <a16:creationId xmlns:a16="http://schemas.microsoft.com/office/drawing/2014/main" id="{5DAA0B7E-94AE-FD4E-9DE5-491EEE8A767E}"/>
              </a:ext>
            </a:extLst>
          </p:cNvPr>
          <p:cNvSpPr>
            <a:spLocks noGrp="1"/>
          </p:cNvSpPr>
          <p:nvPr>
            <p:ph type="title"/>
          </p:nvPr>
        </p:nvSpPr>
        <p:spPr>
          <a:xfrm>
            <a:off x="1046922" y="681036"/>
            <a:ext cx="10306878" cy="856215"/>
          </a:xfrm>
          <a:prstGeom prst="rect">
            <a:avLst/>
          </a:prstGeom>
        </p:spPr>
        <p:txBody>
          <a:bodyPr vert="horz" lIns="0" tIns="0" rIns="0" bIns="0" rtlCol="0" anchor="t" anchorCtr="0">
            <a:normAutofit/>
          </a:bodyPr>
          <a:lstStyle/>
          <a:p>
            <a:r>
              <a:rPr lang="en-GB" dirty="0"/>
              <a:t>Click to edit Master title style</a:t>
            </a:r>
            <a:endParaRPr lang="en-US" dirty="0"/>
          </a:p>
        </p:txBody>
      </p:sp>
    </p:spTree>
    <p:extLst>
      <p:ext uri="{BB962C8B-B14F-4D97-AF65-F5344CB8AC3E}">
        <p14:creationId xmlns:p14="http://schemas.microsoft.com/office/powerpoint/2010/main" val="116578629"/>
      </p:ext>
    </p:extLst>
  </p:cSld>
  <p:clrMap bg1="lt1" tx1="dk1" bg2="lt2" tx2="dk2" accent1="accent1" accent2="accent2" accent3="accent3" accent4="accent4" accent5="accent5" accent6="accent6" hlink="hlink" folHlink="folHlink"/>
  <p:sldLayoutIdLst>
    <p:sldLayoutId id="2147483721" r:id="rId1"/>
    <p:sldLayoutId id="2147483746" r:id="rId2"/>
    <p:sldLayoutId id="2147483724" r:id="rId3"/>
    <p:sldLayoutId id="2147483727" r:id="rId4"/>
    <p:sldLayoutId id="2147483732" r:id="rId5"/>
    <p:sldLayoutId id="2147483728" r:id="rId6"/>
    <p:sldLayoutId id="2147483730" r:id="rId7"/>
    <p:sldLayoutId id="2147483747" r:id="rId8"/>
    <p:sldLayoutId id="2147483745" r:id="rId9"/>
  </p:sldLayoutIdLst>
  <p:hf hdr="0" dt="0"/>
  <p:txStyles>
    <p:titleStyle>
      <a:lvl1pPr algn="l" defTabSz="914400" rtl="0" eaLnBrk="1" latinLnBrk="0" hangingPunct="1">
        <a:lnSpc>
          <a:spcPct val="90000"/>
        </a:lnSpc>
        <a:spcBef>
          <a:spcPct val="0"/>
        </a:spcBef>
        <a:buNone/>
        <a:defRPr sz="3000" b="1" i="0" kern="1200" baseline="0">
          <a:solidFill>
            <a:srgbClr val="373A36"/>
          </a:solidFill>
          <a:latin typeface="Arial" panose="020B0604020202020204" pitchFamily="34" charset="0"/>
          <a:ea typeface="+mj-ea"/>
          <a:cs typeface="Arial" panose="020B0604020202020204" pitchFamily="34" charset="0"/>
        </a:defRPr>
      </a:lvl1pPr>
    </p:titleStyle>
    <p:bodyStyle>
      <a:lvl1pPr marL="0" indent="0" algn="l" defTabSz="914400" rtl="0" eaLnBrk="1" latinLnBrk="0" hangingPunct="1">
        <a:lnSpc>
          <a:spcPts val="2800"/>
        </a:lnSpc>
        <a:spcBef>
          <a:spcPts val="1000"/>
        </a:spcBef>
        <a:spcAft>
          <a:spcPts val="1200"/>
        </a:spcAft>
        <a:buFont typeface="Arial" panose="020B0604020202020204" pitchFamily="34" charset="0"/>
        <a:buNone/>
        <a:defRPr sz="2000" b="0" kern="1200" baseline="0">
          <a:solidFill>
            <a:srgbClr val="373A36"/>
          </a:solidFill>
          <a:latin typeface="Arial" panose="020B0604020202020204" pitchFamily="34" charset="0"/>
          <a:ea typeface="+mn-ea"/>
          <a:cs typeface="+mn-cs"/>
        </a:defRPr>
      </a:lvl1pPr>
      <a:lvl2pPr marL="457200" indent="0" algn="l" defTabSz="914400" rtl="0" eaLnBrk="1" latinLnBrk="0" hangingPunct="1">
        <a:lnSpc>
          <a:spcPts val="2400"/>
        </a:lnSpc>
        <a:spcBef>
          <a:spcPts val="500"/>
        </a:spcBef>
        <a:spcAft>
          <a:spcPts val="1200"/>
        </a:spcAft>
        <a:buFont typeface="Arial" panose="020B0604020202020204" pitchFamily="34" charset="0"/>
        <a:buNone/>
        <a:defRPr sz="1800" kern="1200" baseline="0">
          <a:solidFill>
            <a:srgbClr val="373A36"/>
          </a:solidFill>
          <a:latin typeface="Arial" panose="020B0604020202020204" pitchFamily="34" charset="0"/>
          <a:ea typeface="+mn-ea"/>
          <a:cs typeface="+mn-cs"/>
        </a:defRPr>
      </a:lvl2pPr>
      <a:lvl3pPr marL="914400" indent="0" algn="l" defTabSz="914400" rtl="0" eaLnBrk="1" latinLnBrk="0" hangingPunct="1">
        <a:lnSpc>
          <a:spcPts val="1680"/>
        </a:lnSpc>
        <a:spcBef>
          <a:spcPts val="500"/>
        </a:spcBef>
        <a:spcAft>
          <a:spcPts val="600"/>
        </a:spcAft>
        <a:buFont typeface="Arial" panose="020B0604020202020204" pitchFamily="34" charset="0"/>
        <a:buNone/>
        <a:defRPr sz="1400" kern="1200" baseline="0">
          <a:solidFill>
            <a:srgbClr val="373A36"/>
          </a:solidFill>
          <a:latin typeface="Arial" panose="020B0604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baseline="0">
          <a:solidFill>
            <a:schemeClr val="tx1"/>
          </a:solidFill>
          <a:latin typeface="Arial" panose="020B0604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900" kern="1200" baseline="0">
          <a:solidFill>
            <a:srgbClr val="787676"/>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mailto:content_design_team@policeconduct.gov.uk" TargetMode="External"/><Relationship Id="rId7" Type="http://schemas.openxmlformats.org/officeDocument/2006/relationships/image" Target="../media/image20.pn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hyperlink" Target="mailto:enquiries@policeconduct.gov.uk" TargetMode="External"/><Relationship Id="rId5" Type="http://schemas.openxmlformats.org/officeDocument/2006/relationships/hyperlink" Target="http://www.policeconduct.gov.uk/" TargetMode="External"/><Relationship Id="rId4" Type="http://schemas.openxmlformats.org/officeDocument/2006/relationships/hyperlink" Target="mailto:research@policeconduct.gov.uk" TargetMode="Externa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06A80E5-3DD1-4AB0-8121-97FA4A4F6CD3}"/>
              </a:ext>
            </a:extLst>
          </p:cNvPr>
          <p:cNvSpPr>
            <a:spLocks noGrp="1"/>
          </p:cNvSpPr>
          <p:nvPr>
            <p:ph type="body" sz="quarter" idx="10"/>
          </p:nvPr>
        </p:nvSpPr>
        <p:spPr>
          <a:xfrm>
            <a:off x="3260758" y="4534717"/>
            <a:ext cx="4958861" cy="567869"/>
          </a:xfrm>
        </p:spPr>
        <p:txBody>
          <a:bodyPr/>
          <a:lstStyle/>
          <a:p>
            <a:r>
              <a:rPr lang="en-US" dirty="0"/>
              <a:t>Report summary</a:t>
            </a:r>
            <a:endParaRPr lang="en-GB" dirty="0"/>
          </a:p>
        </p:txBody>
      </p:sp>
      <p:sp>
        <p:nvSpPr>
          <p:cNvPr id="3" name="Text Placeholder 2">
            <a:extLst>
              <a:ext uri="{FF2B5EF4-FFF2-40B4-BE49-F238E27FC236}">
                <a16:creationId xmlns:a16="http://schemas.microsoft.com/office/drawing/2014/main" id="{123BD27A-3BDE-4023-80D9-2BF062E62313}"/>
              </a:ext>
            </a:extLst>
          </p:cNvPr>
          <p:cNvSpPr>
            <a:spLocks noGrp="1"/>
          </p:cNvSpPr>
          <p:nvPr>
            <p:ph type="body" sz="quarter" idx="11"/>
          </p:nvPr>
        </p:nvSpPr>
        <p:spPr>
          <a:xfrm>
            <a:off x="3260757" y="5147491"/>
            <a:ext cx="4958861" cy="496675"/>
          </a:xfrm>
        </p:spPr>
        <p:txBody>
          <a:bodyPr/>
          <a:lstStyle/>
          <a:p>
            <a:r>
              <a:rPr lang="en-US" dirty="0"/>
              <a:t>17 October 2024</a:t>
            </a:r>
            <a:endParaRPr lang="en-GB" dirty="0"/>
          </a:p>
        </p:txBody>
      </p:sp>
      <p:sp>
        <p:nvSpPr>
          <p:cNvPr id="4" name="Text Placeholder 3">
            <a:extLst>
              <a:ext uri="{FF2B5EF4-FFF2-40B4-BE49-F238E27FC236}">
                <a16:creationId xmlns:a16="http://schemas.microsoft.com/office/drawing/2014/main" id="{1267AA72-E831-4A05-943E-1EDB80E40A64}"/>
              </a:ext>
            </a:extLst>
          </p:cNvPr>
          <p:cNvSpPr>
            <a:spLocks noGrp="1"/>
          </p:cNvSpPr>
          <p:nvPr>
            <p:ph type="body" sz="quarter" idx="12"/>
          </p:nvPr>
        </p:nvSpPr>
        <p:spPr>
          <a:xfrm>
            <a:off x="3260757" y="2782839"/>
            <a:ext cx="8259840" cy="1477328"/>
          </a:xfrm>
        </p:spPr>
        <p:txBody>
          <a:bodyPr/>
          <a:lstStyle/>
          <a:p>
            <a:pPr>
              <a:lnSpc>
                <a:spcPct val="100000"/>
              </a:lnSpc>
            </a:pPr>
            <a:r>
              <a:rPr lang="en-US" sz="3200" dirty="0"/>
              <a:t>Annual deaths during</a:t>
            </a:r>
            <a:br>
              <a:rPr lang="en-US" sz="3200" dirty="0"/>
            </a:br>
            <a:r>
              <a:rPr lang="en-US" sz="3200" dirty="0"/>
              <a:t>or following police contact:</a:t>
            </a:r>
            <a:br>
              <a:rPr lang="en-US" sz="3200" dirty="0"/>
            </a:br>
            <a:r>
              <a:rPr lang="en-US" sz="3200" dirty="0"/>
              <a:t>Statistics for England and Wales 2023/24</a:t>
            </a:r>
            <a:endParaRPr lang="en-GB" sz="3200" dirty="0"/>
          </a:p>
        </p:txBody>
      </p:sp>
    </p:spTree>
    <p:extLst>
      <p:ext uri="{BB962C8B-B14F-4D97-AF65-F5344CB8AC3E}">
        <p14:creationId xmlns:p14="http://schemas.microsoft.com/office/powerpoint/2010/main" val="29119237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C921CA90-71E3-078C-420B-27566684654F}"/>
              </a:ext>
            </a:extLst>
          </p:cNvPr>
          <p:cNvSpPr>
            <a:spLocks noGrp="1"/>
          </p:cNvSpPr>
          <p:nvPr>
            <p:ph type="ftr" sz="quarter" idx="10"/>
          </p:nvPr>
        </p:nvSpPr>
        <p:spPr/>
        <p:txBody>
          <a:bodyPr/>
          <a:lstStyle/>
          <a:p>
            <a:r>
              <a:rPr lang="en-US"/>
              <a:t>Independent Office for Police Conduct</a:t>
            </a:r>
            <a:endParaRPr lang="en-US" dirty="0"/>
          </a:p>
        </p:txBody>
      </p:sp>
      <p:sp>
        <p:nvSpPr>
          <p:cNvPr id="3" name="Slide Number Placeholder 2">
            <a:extLst>
              <a:ext uri="{FF2B5EF4-FFF2-40B4-BE49-F238E27FC236}">
                <a16:creationId xmlns:a16="http://schemas.microsoft.com/office/drawing/2014/main" id="{4F065D42-DC48-D99F-08BD-B979AD2FD8AC}"/>
              </a:ext>
            </a:extLst>
          </p:cNvPr>
          <p:cNvSpPr>
            <a:spLocks noGrp="1"/>
          </p:cNvSpPr>
          <p:nvPr>
            <p:ph type="sldNum" sz="quarter" idx="11"/>
          </p:nvPr>
        </p:nvSpPr>
        <p:spPr/>
        <p:txBody>
          <a:bodyPr/>
          <a:lstStyle/>
          <a:p>
            <a:fld id="{5EC1863C-CF81-F546-A0BD-020B630DE564}" type="slidenum">
              <a:rPr lang="en-US" smtClean="0"/>
              <a:t>10</a:t>
            </a:fld>
            <a:endParaRPr lang="en-US"/>
          </a:p>
        </p:txBody>
      </p:sp>
      <p:sp>
        <p:nvSpPr>
          <p:cNvPr id="4" name="Text Placeholder 3">
            <a:extLst>
              <a:ext uri="{FF2B5EF4-FFF2-40B4-BE49-F238E27FC236}">
                <a16:creationId xmlns:a16="http://schemas.microsoft.com/office/drawing/2014/main" id="{4A973A72-713E-E766-256A-D9D26B779839}"/>
              </a:ext>
            </a:extLst>
          </p:cNvPr>
          <p:cNvSpPr>
            <a:spLocks noGrp="1"/>
          </p:cNvSpPr>
          <p:nvPr>
            <p:ph type="body" sz="quarter" idx="12"/>
          </p:nvPr>
        </p:nvSpPr>
        <p:spPr>
          <a:xfrm>
            <a:off x="1199320" y="1371600"/>
            <a:ext cx="9684990" cy="5062330"/>
          </a:xfrm>
        </p:spPr>
        <p:txBody>
          <a:bodyPr>
            <a:normAutofit/>
          </a:bodyPr>
          <a:lstStyle/>
          <a:p>
            <a:r>
              <a:rPr lang="en-GB" sz="2200" b="1" dirty="0">
                <a:latin typeface="Arial" panose="020B0604020202020204" pitchFamily="34" charset="0"/>
                <a:cs typeface="Arial" panose="020B0604020202020204" pitchFamily="34" charset="0"/>
              </a:rPr>
              <a:t>Shootings</a:t>
            </a:r>
          </a:p>
          <a:p>
            <a:pPr marL="342900" indent="-342900">
              <a:lnSpc>
                <a:spcPct val="115000"/>
              </a:lnSpc>
              <a:spcAft>
                <a:spcPts val="600"/>
              </a:spcAft>
              <a:buClr>
                <a:srgbClr val="F0B323"/>
              </a:buClr>
              <a:buSzPct val="100000"/>
              <a:buFont typeface="Symbol" panose="05050102010706020507" pitchFamily="18" charset="2"/>
              <a:buChar char=""/>
            </a:pPr>
            <a:r>
              <a:rPr lang="en-GB" sz="2200" dirty="0"/>
              <a:t>This year there were two fatal shootings. Both of the deceased were White. Both incidents were subject to independent investigation, one of which is ongoing.</a:t>
            </a:r>
          </a:p>
          <a:p>
            <a:pPr marL="342900" indent="-342900">
              <a:lnSpc>
                <a:spcPct val="115000"/>
              </a:lnSpc>
              <a:spcAft>
                <a:spcPts val="600"/>
              </a:spcAft>
              <a:buClr>
                <a:srgbClr val="F0B323"/>
              </a:buClr>
              <a:buSzPct val="100000"/>
              <a:buFont typeface="Symbol" panose="05050102010706020507" pitchFamily="18" charset="2"/>
              <a:buChar char=""/>
            </a:pPr>
            <a:r>
              <a:rPr lang="en-GB" sz="2200" dirty="0"/>
              <a:t>This is down from the three shootings in 2022/23, and lower than the average of three shootings recorded since 2013/14.</a:t>
            </a:r>
            <a:endParaRPr lang="en-US" sz="2200" dirty="0"/>
          </a:p>
        </p:txBody>
      </p:sp>
      <p:sp>
        <p:nvSpPr>
          <p:cNvPr id="5" name="Text Placeholder 4">
            <a:extLst>
              <a:ext uri="{FF2B5EF4-FFF2-40B4-BE49-F238E27FC236}">
                <a16:creationId xmlns:a16="http://schemas.microsoft.com/office/drawing/2014/main" id="{0A46DEAA-B23A-EB49-07A0-9B7A2FDF5642}"/>
              </a:ext>
            </a:extLst>
          </p:cNvPr>
          <p:cNvSpPr>
            <a:spLocks noGrp="1"/>
          </p:cNvSpPr>
          <p:nvPr>
            <p:ph type="body" sz="quarter" idx="13"/>
          </p:nvPr>
        </p:nvSpPr>
        <p:spPr/>
        <p:txBody>
          <a:bodyPr/>
          <a:lstStyle/>
          <a:p>
            <a:r>
              <a:rPr lang="en-US" dirty="0"/>
              <a:t>Key findings</a:t>
            </a:r>
          </a:p>
        </p:txBody>
      </p:sp>
    </p:spTree>
    <p:extLst>
      <p:ext uri="{BB962C8B-B14F-4D97-AF65-F5344CB8AC3E}">
        <p14:creationId xmlns:p14="http://schemas.microsoft.com/office/powerpoint/2010/main" val="32294553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4AFDD5E0-B6CF-8E4A-6C12-4792B18ECADB}"/>
              </a:ext>
            </a:extLst>
          </p:cNvPr>
          <p:cNvSpPr>
            <a:spLocks noGrp="1"/>
          </p:cNvSpPr>
          <p:nvPr>
            <p:ph type="ftr" sz="quarter" idx="10"/>
          </p:nvPr>
        </p:nvSpPr>
        <p:spPr/>
        <p:txBody>
          <a:bodyPr/>
          <a:lstStyle/>
          <a:p>
            <a:r>
              <a:rPr lang="en-US"/>
              <a:t>Independent Office for Police Conduct</a:t>
            </a:r>
            <a:endParaRPr lang="en-US" dirty="0"/>
          </a:p>
        </p:txBody>
      </p:sp>
      <p:sp>
        <p:nvSpPr>
          <p:cNvPr id="3" name="Slide Number Placeholder 2">
            <a:extLst>
              <a:ext uri="{FF2B5EF4-FFF2-40B4-BE49-F238E27FC236}">
                <a16:creationId xmlns:a16="http://schemas.microsoft.com/office/drawing/2014/main" id="{64B8AEE7-03F2-4621-ED19-3EFE303F825D}"/>
              </a:ext>
            </a:extLst>
          </p:cNvPr>
          <p:cNvSpPr>
            <a:spLocks noGrp="1"/>
          </p:cNvSpPr>
          <p:nvPr>
            <p:ph type="sldNum" sz="quarter" idx="11"/>
          </p:nvPr>
        </p:nvSpPr>
        <p:spPr/>
        <p:txBody>
          <a:bodyPr/>
          <a:lstStyle/>
          <a:p>
            <a:fld id="{5EC1863C-CF81-F546-A0BD-020B630DE564}" type="slidenum">
              <a:rPr lang="en-US" smtClean="0"/>
              <a:t>11</a:t>
            </a:fld>
            <a:endParaRPr lang="en-US"/>
          </a:p>
        </p:txBody>
      </p:sp>
      <p:sp>
        <p:nvSpPr>
          <p:cNvPr id="4" name="Text Placeholder 3">
            <a:extLst>
              <a:ext uri="{FF2B5EF4-FFF2-40B4-BE49-F238E27FC236}">
                <a16:creationId xmlns:a16="http://schemas.microsoft.com/office/drawing/2014/main" id="{2929EE32-DFF9-6EAD-4544-B1487097EC15}"/>
              </a:ext>
            </a:extLst>
          </p:cNvPr>
          <p:cNvSpPr>
            <a:spLocks noGrp="1"/>
          </p:cNvSpPr>
          <p:nvPr>
            <p:ph type="body" sz="quarter" idx="12"/>
          </p:nvPr>
        </p:nvSpPr>
        <p:spPr>
          <a:xfrm>
            <a:off x="1199321" y="1371600"/>
            <a:ext cx="9965208" cy="5062330"/>
          </a:xfrm>
        </p:spPr>
        <p:txBody>
          <a:bodyPr>
            <a:normAutofit/>
          </a:bodyPr>
          <a:lstStyle/>
          <a:p>
            <a:r>
              <a:rPr lang="en-GB" sz="2200" b="1" dirty="0">
                <a:latin typeface="Arial" panose="020B0604020202020204" pitchFamily="34" charset="0"/>
                <a:cs typeface="Arial" panose="020B0604020202020204" pitchFamily="34" charset="0"/>
              </a:rPr>
              <a:t>Apparent suicides following police custody</a:t>
            </a:r>
          </a:p>
          <a:p>
            <a:pPr marL="342900" lvl="0" indent="-342900">
              <a:lnSpc>
                <a:spcPct val="115000"/>
              </a:lnSpc>
              <a:spcAft>
                <a:spcPts val="300"/>
              </a:spcAft>
              <a:buClr>
                <a:srgbClr val="F0B323"/>
              </a:buClr>
              <a:buSzPct val="100000"/>
              <a:buFont typeface="Symbol" panose="05050102010706020507" pitchFamily="18" charset="2"/>
              <a:buChar char=""/>
            </a:pPr>
            <a:r>
              <a:rPr lang="en-GB" sz="2200" dirty="0">
                <a:effectLst/>
                <a:latin typeface="Arial" panose="020B0604020202020204" pitchFamily="34" charset="0"/>
                <a:ea typeface="Calibri" panose="020F0502020204030204" pitchFamily="34" charset="0"/>
              </a:rPr>
              <a:t>The number of recorded apparent suicides following custody was </a:t>
            </a:r>
            <a:r>
              <a:rPr lang="en-GB" sz="2200" dirty="0">
                <a:ea typeface="Calibri" panose="020F0502020204030204" pitchFamily="34" charset="0"/>
              </a:rPr>
              <a:t>68</a:t>
            </a:r>
            <a:r>
              <a:rPr lang="en-GB" sz="2200" dirty="0">
                <a:effectLst/>
                <a:latin typeface="Arial" panose="020B0604020202020204" pitchFamily="34" charset="0"/>
                <a:ea typeface="Calibri" panose="020F0502020204030204" pitchFamily="34" charset="0"/>
              </a:rPr>
              <a:t>, higher than the 54 recorded in 2022/23. The number of deaths remains higher than the average before 2012/13 and</a:t>
            </a:r>
            <a:r>
              <a:rPr lang="en-US" sz="2200" dirty="0">
                <a:effectLst/>
                <a:latin typeface="Arial" panose="020B0604020202020204" pitchFamily="34" charset="0"/>
                <a:ea typeface="Calibri" panose="020F0502020204030204" pitchFamily="34" charset="0"/>
              </a:rPr>
              <a:t> is the highest number of suicides since 2014/15 when there were 71.</a:t>
            </a:r>
            <a:r>
              <a:rPr lang="en-GB" sz="2200" dirty="0">
                <a:effectLst/>
                <a:latin typeface="Arial" panose="020B0604020202020204" pitchFamily="34" charset="0"/>
                <a:ea typeface="Calibri" panose="020F0502020204030204" pitchFamily="34" charset="0"/>
              </a:rPr>
              <a:t> </a:t>
            </a:r>
          </a:p>
          <a:p>
            <a:pPr marL="342900" lvl="0" indent="-342900">
              <a:lnSpc>
                <a:spcPct val="115000"/>
              </a:lnSpc>
              <a:spcAft>
                <a:spcPts val="300"/>
              </a:spcAft>
              <a:buClr>
                <a:srgbClr val="F0B323"/>
              </a:buClr>
              <a:buSzPct val="100000"/>
              <a:buFont typeface="Symbol" panose="05050102010706020507" pitchFamily="18" charset="2"/>
              <a:buChar char=""/>
            </a:pPr>
            <a:r>
              <a:rPr lang="en-GB" sz="2200" dirty="0">
                <a:effectLst/>
                <a:latin typeface="Arial" panose="020B0604020202020204" pitchFamily="34" charset="0"/>
                <a:ea typeface="Calibri" panose="020F0502020204030204" pitchFamily="34" charset="0"/>
              </a:rPr>
              <a:t>Thirty-one (</a:t>
            </a:r>
            <a:r>
              <a:rPr lang="en-GB" sz="2200" dirty="0">
                <a:ea typeface="Calibri" panose="020F0502020204030204" pitchFamily="34" charset="0"/>
              </a:rPr>
              <a:t>46</a:t>
            </a:r>
            <a:r>
              <a:rPr lang="en-GB" sz="2200" dirty="0">
                <a:effectLst/>
                <a:latin typeface="Arial" panose="020B0604020202020204" pitchFamily="34" charset="0"/>
                <a:ea typeface="Calibri" panose="020F0502020204030204" pitchFamily="34" charset="0"/>
              </a:rPr>
              <a:t>%) of those who died had been arrested for an alleged sexual offence – of these, 26 of the deaths (</a:t>
            </a:r>
            <a:r>
              <a:rPr lang="en-GB" sz="2200" dirty="0">
                <a:ea typeface="Calibri" panose="020F0502020204030204" pitchFamily="34" charset="0"/>
              </a:rPr>
              <a:t>38</a:t>
            </a:r>
            <a:r>
              <a:rPr lang="en-GB" sz="2200" dirty="0">
                <a:effectLst/>
                <a:latin typeface="Arial" panose="020B0604020202020204" pitchFamily="34" charset="0"/>
                <a:ea typeface="Calibri" panose="020F0502020204030204" pitchFamily="34" charset="0"/>
              </a:rPr>
              <a:t>%) involved offences against children. These proportions are lower than the figures recorded last year (50% and 46% respectively), but higher than average figures. </a:t>
            </a:r>
          </a:p>
        </p:txBody>
      </p:sp>
      <p:sp>
        <p:nvSpPr>
          <p:cNvPr id="5" name="Text Placeholder 4">
            <a:extLst>
              <a:ext uri="{FF2B5EF4-FFF2-40B4-BE49-F238E27FC236}">
                <a16:creationId xmlns:a16="http://schemas.microsoft.com/office/drawing/2014/main" id="{37F10744-FD04-FDA0-33BE-C6BF0C3EF8C5}"/>
              </a:ext>
            </a:extLst>
          </p:cNvPr>
          <p:cNvSpPr>
            <a:spLocks noGrp="1"/>
          </p:cNvSpPr>
          <p:nvPr>
            <p:ph type="body" sz="quarter" idx="13"/>
          </p:nvPr>
        </p:nvSpPr>
        <p:spPr/>
        <p:txBody>
          <a:bodyPr/>
          <a:lstStyle/>
          <a:p>
            <a:r>
              <a:rPr lang="en-US" dirty="0"/>
              <a:t>Key findings</a:t>
            </a:r>
          </a:p>
        </p:txBody>
      </p:sp>
    </p:spTree>
    <p:extLst>
      <p:ext uri="{BB962C8B-B14F-4D97-AF65-F5344CB8AC3E}">
        <p14:creationId xmlns:p14="http://schemas.microsoft.com/office/powerpoint/2010/main" val="19055940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667D04BC-F917-56E8-7491-3A2CBC57C709}"/>
              </a:ext>
            </a:extLst>
          </p:cNvPr>
          <p:cNvSpPr>
            <a:spLocks noGrp="1"/>
          </p:cNvSpPr>
          <p:nvPr>
            <p:ph type="ftr" sz="quarter" idx="10"/>
          </p:nvPr>
        </p:nvSpPr>
        <p:spPr/>
        <p:txBody>
          <a:bodyPr/>
          <a:lstStyle/>
          <a:p>
            <a:r>
              <a:rPr lang="en-US"/>
              <a:t>Independent Office for Police Conduct</a:t>
            </a:r>
            <a:endParaRPr lang="en-US" dirty="0"/>
          </a:p>
        </p:txBody>
      </p:sp>
      <p:sp>
        <p:nvSpPr>
          <p:cNvPr id="3" name="Slide Number Placeholder 2">
            <a:extLst>
              <a:ext uri="{FF2B5EF4-FFF2-40B4-BE49-F238E27FC236}">
                <a16:creationId xmlns:a16="http://schemas.microsoft.com/office/drawing/2014/main" id="{12A0624A-987C-8B28-543F-AED43A30DFA9}"/>
              </a:ext>
            </a:extLst>
          </p:cNvPr>
          <p:cNvSpPr>
            <a:spLocks noGrp="1"/>
          </p:cNvSpPr>
          <p:nvPr>
            <p:ph type="sldNum" sz="quarter" idx="11"/>
          </p:nvPr>
        </p:nvSpPr>
        <p:spPr/>
        <p:txBody>
          <a:bodyPr/>
          <a:lstStyle/>
          <a:p>
            <a:fld id="{5EC1863C-CF81-F546-A0BD-020B630DE564}" type="slidenum">
              <a:rPr lang="en-US" smtClean="0"/>
              <a:t>12</a:t>
            </a:fld>
            <a:endParaRPr lang="en-US"/>
          </a:p>
        </p:txBody>
      </p:sp>
      <p:sp>
        <p:nvSpPr>
          <p:cNvPr id="4" name="Text Placeholder 3">
            <a:extLst>
              <a:ext uri="{FF2B5EF4-FFF2-40B4-BE49-F238E27FC236}">
                <a16:creationId xmlns:a16="http://schemas.microsoft.com/office/drawing/2014/main" id="{787BE45D-E262-7305-5A0B-06E81128DDE3}"/>
              </a:ext>
            </a:extLst>
          </p:cNvPr>
          <p:cNvSpPr>
            <a:spLocks noGrp="1"/>
          </p:cNvSpPr>
          <p:nvPr>
            <p:ph type="body" sz="quarter" idx="12"/>
          </p:nvPr>
        </p:nvSpPr>
        <p:spPr>
          <a:xfrm>
            <a:off x="1199321" y="1371600"/>
            <a:ext cx="9935712" cy="5062330"/>
          </a:xfrm>
        </p:spPr>
        <p:txBody>
          <a:bodyPr>
            <a:normAutofit/>
          </a:bodyPr>
          <a:lstStyle/>
          <a:p>
            <a:r>
              <a:rPr lang="en-GB" sz="2200" b="1" dirty="0">
                <a:latin typeface="Arial" panose="020B0604020202020204" pitchFamily="34" charset="0"/>
                <a:cs typeface="Arial" panose="020B0604020202020204" pitchFamily="34" charset="0"/>
              </a:rPr>
              <a:t>Other deaths following police contact – independent investigations only</a:t>
            </a:r>
          </a:p>
          <a:p>
            <a:pPr marL="342900" lvl="0" indent="-342900">
              <a:lnSpc>
                <a:spcPct val="115000"/>
              </a:lnSpc>
              <a:spcAft>
                <a:spcPts val="300"/>
              </a:spcAft>
              <a:buClr>
                <a:srgbClr val="F0B323"/>
              </a:buClr>
              <a:buSzPct val="100000"/>
              <a:buFont typeface="Symbol" panose="05050102010706020507" pitchFamily="18" charset="2"/>
              <a:buChar char=""/>
            </a:pPr>
            <a:r>
              <a:rPr lang="en-GB" sz="2200" b="0" dirty="0">
                <a:effectLst/>
                <a:latin typeface="Arial" panose="020B0604020202020204" pitchFamily="34" charset="0"/>
                <a:ea typeface="Calibri" panose="020F0502020204030204" pitchFamily="34" charset="0"/>
              </a:rPr>
              <a:t>The IOPC independently investigated the deaths of </a:t>
            </a:r>
            <a:r>
              <a:rPr lang="en-GB" sz="2200" dirty="0">
                <a:ea typeface="Calibri" panose="020F0502020204030204" pitchFamily="34" charset="0"/>
              </a:rPr>
              <a:t>60</a:t>
            </a:r>
            <a:r>
              <a:rPr lang="en-GB" sz="2200" b="0" dirty="0">
                <a:effectLst/>
                <a:latin typeface="Arial" panose="020B0604020202020204" pitchFamily="34" charset="0"/>
                <a:ea typeface="Calibri" panose="020F0502020204030204" pitchFamily="34" charset="0"/>
              </a:rPr>
              <a:t> people who died during or following other contact with the police, a decrease from </a:t>
            </a:r>
            <a:r>
              <a:rPr lang="en-GB" sz="2200" dirty="0">
                <a:ea typeface="Calibri" panose="020F0502020204030204" pitchFamily="34" charset="0"/>
              </a:rPr>
              <a:t>91</a:t>
            </a:r>
            <a:r>
              <a:rPr lang="en-GB" sz="2200" b="0" dirty="0">
                <a:effectLst/>
                <a:latin typeface="Arial" panose="020B0604020202020204" pitchFamily="34" charset="0"/>
                <a:ea typeface="Calibri" panose="020F0502020204030204" pitchFamily="34" charset="0"/>
              </a:rPr>
              <a:t> in 2022/23. </a:t>
            </a:r>
            <a:endParaRPr lang="en-GB" sz="2200" dirty="0">
              <a:effectLst/>
              <a:latin typeface="Arial" panose="020B0604020202020204" pitchFamily="34" charset="0"/>
              <a:ea typeface="Calibri" panose="020F0502020204030204" pitchFamily="34" charset="0"/>
            </a:endParaRPr>
          </a:p>
          <a:p>
            <a:pPr marL="342900" lvl="0" indent="-342900">
              <a:lnSpc>
                <a:spcPct val="115000"/>
              </a:lnSpc>
              <a:spcAft>
                <a:spcPts val="300"/>
              </a:spcAft>
              <a:buClr>
                <a:srgbClr val="F0B323"/>
              </a:buClr>
              <a:buSzPct val="100000"/>
              <a:buFont typeface="Symbol" panose="05050102010706020507" pitchFamily="18" charset="2"/>
              <a:buChar char=""/>
            </a:pPr>
            <a:r>
              <a:rPr lang="en-GB" sz="2200" dirty="0">
                <a:effectLst/>
                <a:latin typeface="Arial" panose="020B0604020202020204" pitchFamily="34" charset="0"/>
                <a:ea typeface="Calibri" panose="020F0502020204030204" pitchFamily="34" charset="0"/>
                <a:cs typeface="Arial" panose="020B0604020202020204" pitchFamily="34" charset="0"/>
              </a:rPr>
              <a:t>The number of deaths that are recorded in this category is directly impacted by our approach to conducting independent investigations. This is because </a:t>
            </a:r>
            <a:r>
              <a:rPr lang="en-GB" sz="2200" dirty="0">
                <a:ea typeface="Calibri" panose="020F0502020204030204" pitchFamily="34" charset="0"/>
                <a:cs typeface="Arial" panose="020B0604020202020204" pitchFamily="34" charset="0"/>
              </a:rPr>
              <a:t>this report category </a:t>
            </a:r>
            <a:r>
              <a:rPr lang="en-GB" sz="2200" dirty="0">
                <a:effectLst/>
                <a:latin typeface="Arial" panose="020B0604020202020204" pitchFamily="34" charset="0"/>
                <a:ea typeface="Calibri" panose="020F0502020204030204" pitchFamily="34" charset="0"/>
                <a:cs typeface="Arial" panose="020B0604020202020204" pitchFamily="34" charset="0"/>
              </a:rPr>
              <a:t>only includes deaths that have been independently investigated. Any change in this category does not necessarily indicate an increase or decrease in the number of people who have died following some form of contact with the police.</a:t>
            </a:r>
            <a:endParaRPr lang="en-US" sz="2200" dirty="0"/>
          </a:p>
        </p:txBody>
      </p:sp>
      <p:sp>
        <p:nvSpPr>
          <p:cNvPr id="5" name="Text Placeholder 4">
            <a:extLst>
              <a:ext uri="{FF2B5EF4-FFF2-40B4-BE49-F238E27FC236}">
                <a16:creationId xmlns:a16="http://schemas.microsoft.com/office/drawing/2014/main" id="{7AA2423D-2529-6611-6FF3-D1F01AC5A50C}"/>
              </a:ext>
            </a:extLst>
          </p:cNvPr>
          <p:cNvSpPr>
            <a:spLocks noGrp="1"/>
          </p:cNvSpPr>
          <p:nvPr>
            <p:ph type="body" sz="quarter" idx="13"/>
          </p:nvPr>
        </p:nvSpPr>
        <p:spPr/>
        <p:txBody>
          <a:bodyPr/>
          <a:lstStyle/>
          <a:p>
            <a:r>
              <a:rPr lang="en-US" dirty="0"/>
              <a:t>Key findings</a:t>
            </a:r>
          </a:p>
        </p:txBody>
      </p:sp>
    </p:spTree>
    <p:extLst>
      <p:ext uri="{BB962C8B-B14F-4D97-AF65-F5344CB8AC3E}">
        <p14:creationId xmlns:p14="http://schemas.microsoft.com/office/powerpoint/2010/main" val="20055871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68A70E05-8B2E-9B49-886F-B7971D335063}"/>
              </a:ext>
            </a:extLst>
          </p:cNvPr>
          <p:cNvSpPr>
            <a:spLocks noGrp="1"/>
          </p:cNvSpPr>
          <p:nvPr>
            <p:ph type="ftr" sz="quarter" idx="10"/>
          </p:nvPr>
        </p:nvSpPr>
        <p:spPr/>
        <p:txBody>
          <a:bodyPr/>
          <a:lstStyle/>
          <a:p>
            <a:r>
              <a:rPr lang="en-US"/>
              <a:t>Independent Office for Police Conduct</a:t>
            </a:r>
            <a:endParaRPr lang="en-US" dirty="0"/>
          </a:p>
        </p:txBody>
      </p:sp>
      <p:sp>
        <p:nvSpPr>
          <p:cNvPr id="3" name="Slide Number Placeholder 2">
            <a:extLst>
              <a:ext uri="{FF2B5EF4-FFF2-40B4-BE49-F238E27FC236}">
                <a16:creationId xmlns:a16="http://schemas.microsoft.com/office/drawing/2014/main" id="{85DA1F58-E3DD-CFD9-2545-31C60EA1E4EF}"/>
              </a:ext>
            </a:extLst>
          </p:cNvPr>
          <p:cNvSpPr>
            <a:spLocks noGrp="1"/>
          </p:cNvSpPr>
          <p:nvPr>
            <p:ph type="sldNum" sz="quarter" idx="11"/>
          </p:nvPr>
        </p:nvSpPr>
        <p:spPr/>
        <p:txBody>
          <a:bodyPr/>
          <a:lstStyle/>
          <a:p>
            <a:fld id="{5EC1863C-CF81-F546-A0BD-020B630DE564}" type="slidenum">
              <a:rPr lang="en-US" smtClean="0"/>
              <a:t>13</a:t>
            </a:fld>
            <a:endParaRPr lang="en-US" dirty="0"/>
          </a:p>
        </p:txBody>
      </p:sp>
      <p:sp>
        <p:nvSpPr>
          <p:cNvPr id="4" name="Text Placeholder 3">
            <a:extLst>
              <a:ext uri="{FF2B5EF4-FFF2-40B4-BE49-F238E27FC236}">
                <a16:creationId xmlns:a16="http://schemas.microsoft.com/office/drawing/2014/main" id="{7AAE4061-D890-A5D6-BB44-24DBB52C896D}"/>
              </a:ext>
            </a:extLst>
          </p:cNvPr>
          <p:cNvSpPr>
            <a:spLocks noGrp="1"/>
          </p:cNvSpPr>
          <p:nvPr>
            <p:ph type="body" sz="quarter" idx="12"/>
          </p:nvPr>
        </p:nvSpPr>
        <p:spPr>
          <a:xfrm>
            <a:off x="1199320" y="1225757"/>
            <a:ext cx="10322119" cy="5062330"/>
          </a:xfrm>
        </p:spPr>
        <p:txBody>
          <a:bodyPr>
            <a:normAutofit lnSpcReduction="10000"/>
          </a:bodyPr>
          <a:lstStyle/>
          <a:p>
            <a:pPr>
              <a:lnSpc>
                <a:spcPct val="100000"/>
              </a:lnSpc>
            </a:pPr>
            <a:r>
              <a:rPr lang="en-GB" b="1" dirty="0">
                <a:latin typeface="Arial" panose="020B0604020202020204" pitchFamily="34" charset="0"/>
                <a:cs typeface="Arial" panose="020B0604020202020204" pitchFamily="34" charset="0"/>
              </a:rPr>
              <a:t>Other deaths following police contact – independent investigations only</a:t>
            </a:r>
          </a:p>
          <a:p>
            <a:pPr marL="342900" lvl="0" indent="-342900">
              <a:lnSpc>
                <a:spcPct val="100000"/>
              </a:lnSpc>
              <a:spcAft>
                <a:spcPts val="300"/>
              </a:spcAft>
              <a:buClr>
                <a:srgbClr val="F0B323"/>
              </a:buClr>
              <a:buSzPct val="100000"/>
              <a:buFont typeface="Symbol" panose="05050102010706020507" pitchFamily="18" charset="2"/>
              <a:buChar char=""/>
            </a:pPr>
            <a:r>
              <a:rPr lang="en-GB" b="0" dirty="0">
                <a:effectLst/>
                <a:latin typeface="Arial" panose="020B0604020202020204" pitchFamily="34" charset="0"/>
                <a:ea typeface="Calibri" panose="020F0502020204030204" pitchFamily="34" charset="0"/>
              </a:rPr>
              <a:t>There were </a:t>
            </a:r>
            <a:r>
              <a:rPr lang="en-GB" dirty="0">
                <a:ea typeface="Calibri" panose="020F0502020204030204" pitchFamily="34" charset="0"/>
              </a:rPr>
              <a:t>51</a:t>
            </a:r>
            <a:r>
              <a:rPr lang="en-GB" b="0" dirty="0">
                <a:effectLst/>
                <a:latin typeface="Arial" panose="020B0604020202020204" pitchFamily="34" charset="0"/>
                <a:ea typeface="Calibri" panose="020F0502020204030204" pitchFamily="34" charset="0"/>
              </a:rPr>
              <a:t> fatalities following contact with the police, either directly or indirectly, after concerns were raised about someone’s welfare – of these, </a:t>
            </a:r>
            <a:br>
              <a:rPr lang="en-GB" b="0" dirty="0">
                <a:effectLst/>
                <a:latin typeface="Arial" panose="020B0604020202020204" pitchFamily="34" charset="0"/>
                <a:ea typeface="Calibri" panose="020F0502020204030204" pitchFamily="34" charset="0"/>
              </a:rPr>
            </a:br>
            <a:r>
              <a:rPr lang="en-GB" dirty="0">
                <a:ea typeface="Calibri" panose="020F0502020204030204" pitchFamily="34" charset="0"/>
              </a:rPr>
              <a:t>two </a:t>
            </a:r>
            <a:r>
              <a:rPr lang="en-GB" b="0" dirty="0">
                <a:effectLst/>
                <a:latin typeface="Arial" panose="020B0604020202020204" pitchFamily="34" charset="0"/>
                <a:ea typeface="Calibri" panose="020F0502020204030204" pitchFamily="34" charset="0"/>
              </a:rPr>
              <a:t>related to a report of a missing person. The police generally did not have direct contact with the deceased in these circumstances.</a:t>
            </a:r>
            <a:endParaRPr lang="en-GB" dirty="0">
              <a:effectLst/>
              <a:latin typeface="Arial" panose="020B0604020202020204" pitchFamily="34" charset="0"/>
              <a:ea typeface="Calibri" panose="020F0502020204030204" pitchFamily="34" charset="0"/>
            </a:endParaRPr>
          </a:p>
          <a:p>
            <a:pPr marL="342900" lvl="0" indent="-342900">
              <a:lnSpc>
                <a:spcPct val="100000"/>
              </a:lnSpc>
              <a:spcAft>
                <a:spcPts val="300"/>
              </a:spcAft>
              <a:buClr>
                <a:srgbClr val="F0B323"/>
              </a:buClr>
              <a:buSzPct val="100000"/>
              <a:buFont typeface="Symbol" panose="05050102010706020507" pitchFamily="18" charset="2"/>
              <a:buChar char=""/>
            </a:pPr>
            <a:r>
              <a:rPr lang="en-GB" b="0" dirty="0">
                <a:effectLst/>
                <a:latin typeface="Arial" panose="020B0604020202020204" pitchFamily="34" charset="0"/>
                <a:ea typeface="Calibri" panose="020F0502020204030204" pitchFamily="34" charset="0"/>
              </a:rPr>
              <a:t>Of these </a:t>
            </a:r>
            <a:r>
              <a:rPr lang="en-GB" dirty="0">
                <a:ea typeface="Calibri" panose="020F0502020204030204" pitchFamily="34" charset="0"/>
              </a:rPr>
              <a:t>51</a:t>
            </a:r>
            <a:r>
              <a:rPr lang="en-GB" b="0" dirty="0">
                <a:effectLst/>
                <a:latin typeface="Arial" panose="020B0604020202020204" pitchFamily="34" charset="0"/>
                <a:ea typeface="Calibri" panose="020F0502020204030204" pitchFamily="34" charset="0"/>
              </a:rPr>
              <a:t> fatalities, 13 were linked to domestic incidents/concerns. For this type of contact </a:t>
            </a:r>
            <a:r>
              <a:rPr lang="en-GB" dirty="0">
                <a:ea typeface="Calibri" panose="020F0502020204030204" pitchFamily="34" charset="0"/>
              </a:rPr>
              <a:t>with the police, </a:t>
            </a:r>
            <a:r>
              <a:rPr lang="en-GB" b="0" dirty="0">
                <a:effectLst/>
                <a:latin typeface="Arial" panose="020B0604020202020204" pitchFamily="34" charset="0"/>
                <a:ea typeface="Calibri" panose="020F0502020204030204" pitchFamily="34" charset="0"/>
              </a:rPr>
              <a:t>women accounted for all 13 deaths. </a:t>
            </a:r>
          </a:p>
          <a:p>
            <a:pPr marL="342900" lvl="0" indent="-342900">
              <a:lnSpc>
                <a:spcPct val="100000"/>
              </a:lnSpc>
              <a:spcAft>
                <a:spcPts val="300"/>
              </a:spcAft>
              <a:buClr>
                <a:srgbClr val="F0B323"/>
              </a:buClr>
              <a:buSzPct val="100000"/>
              <a:buFont typeface="Symbol" panose="05050102010706020507" pitchFamily="18" charset="2"/>
              <a:buChar char=""/>
            </a:pPr>
            <a:r>
              <a:rPr lang="en-GB" b="0" dirty="0">
                <a:effectLst/>
                <a:latin typeface="Arial" panose="020B0604020202020204" pitchFamily="34" charset="0"/>
                <a:ea typeface="Calibri" panose="020F0502020204030204" pitchFamily="34" charset="0"/>
              </a:rPr>
              <a:t>Seventeen fatalities were </a:t>
            </a:r>
            <a:r>
              <a:rPr lang="en-US" b="0" dirty="0">
                <a:effectLst/>
                <a:latin typeface="Arial" panose="020B0604020202020204" pitchFamily="34" charset="0"/>
                <a:ea typeface="Calibri" panose="020F0502020204030204" pitchFamily="34" charset="0"/>
              </a:rPr>
              <a:t>related to the person’s health, possible injuries, intoxication, or general well-being. A third party contacted the police to raise concern in most incidents.</a:t>
            </a:r>
          </a:p>
          <a:p>
            <a:pPr marL="342900" lvl="0" indent="-342900">
              <a:lnSpc>
                <a:spcPct val="100000"/>
              </a:lnSpc>
              <a:spcAft>
                <a:spcPts val="300"/>
              </a:spcAft>
              <a:buClr>
                <a:srgbClr val="F0B323"/>
              </a:buClr>
              <a:buSzPct val="100000"/>
              <a:buFont typeface="Symbol" panose="05050102010706020507" pitchFamily="18" charset="2"/>
              <a:buChar char=""/>
            </a:pPr>
            <a:r>
              <a:rPr lang="en-US" b="0" dirty="0">
                <a:effectLst/>
                <a:latin typeface="Arial" panose="020B0604020202020204" pitchFamily="34" charset="0"/>
                <a:ea typeface="Calibri" panose="020F0502020204030204" pitchFamily="34" charset="0"/>
              </a:rPr>
              <a:t>Fifteen fatalities related to incidents where someone had reported their concern about a person’s risk of self-harm, risk of suicide, or mental health.</a:t>
            </a:r>
          </a:p>
          <a:p>
            <a:pPr marL="342900" lvl="0" indent="-342900">
              <a:lnSpc>
                <a:spcPct val="100000"/>
              </a:lnSpc>
              <a:spcAft>
                <a:spcPts val="300"/>
              </a:spcAft>
              <a:buClr>
                <a:srgbClr val="F0B323"/>
              </a:buClr>
              <a:buSzPct val="100000"/>
              <a:buFont typeface="Symbol" panose="05050102010706020507" pitchFamily="18" charset="2"/>
              <a:buChar char=""/>
            </a:pPr>
            <a:r>
              <a:rPr lang="en-US" dirty="0"/>
              <a:t>Four people died following concern about threatening </a:t>
            </a:r>
            <a:r>
              <a:rPr lang="en-US" dirty="0" err="1"/>
              <a:t>behaviour</a:t>
            </a:r>
            <a:r>
              <a:rPr lang="en-US" dirty="0"/>
              <a:t>. These incidents involve threatening </a:t>
            </a:r>
            <a:r>
              <a:rPr lang="en-US" dirty="0" err="1"/>
              <a:t>behaviour</a:t>
            </a:r>
            <a:r>
              <a:rPr lang="en-US" dirty="0"/>
              <a:t> or harassment among people in non-domestic situations, such as between </a:t>
            </a:r>
            <a:r>
              <a:rPr lang="en-US" dirty="0" err="1"/>
              <a:t>neighbours</a:t>
            </a:r>
            <a:r>
              <a:rPr lang="en-US" dirty="0"/>
              <a:t> or strangers.</a:t>
            </a:r>
          </a:p>
          <a:p>
            <a:pPr marL="342900" lvl="0" indent="-342900">
              <a:lnSpc>
                <a:spcPct val="100000"/>
              </a:lnSpc>
              <a:spcAft>
                <a:spcPts val="300"/>
              </a:spcAft>
              <a:buClr>
                <a:srgbClr val="F0B323"/>
              </a:buClr>
              <a:buSzPct val="100000"/>
              <a:buFont typeface="Symbol" panose="05050102010706020507" pitchFamily="18" charset="2"/>
              <a:buChar char=""/>
            </a:pPr>
            <a:endParaRPr lang="en-GB" dirty="0">
              <a:effectLst/>
              <a:latin typeface="Arial" panose="020B0604020202020204" pitchFamily="34" charset="0"/>
              <a:ea typeface="Calibri" panose="020F0502020204030204" pitchFamily="34" charset="0"/>
            </a:endParaRPr>
          </a:p>
          <a:p>
            <a:endParaRPr lang="en-US" sz="1800" dirty="0"/>
          </a:p>
        </p:txBody>
      </p:sp>
      <p:sp>
        <p:nvSpPr>
          <p:cNvPr id="5" name="Text Placeholder 4">
            <a:extLst>
              <a:ext uri="{FF2B5EF4-FFF2-40B4-BE49-F238E27FC236}">
                <a16:creationId xmlns:a16="http://schemas.microsoft.com/office/drawing/2014/main" id="{C1355B22-1548-0500-5C0E-8921EBD44003}"/>
              </a:ext>
            </a:extLst>
          </p:cNvPr>
          <p:cNvSpPr>
            <a:spLocks noGrp="1"/>
          </p:cNvSpPr>
          <p:nvPr>
            <p:ph type="body" sz="quarter" idx="13"/>
          </p:nvPr>
        </p:nvSpPr>
        <p:spPr/>
        <p:txBody>
          <a:bodyPr/>
          <a:lstStyle/>
          <a:p>
            <a:r>
              <a:rPr lang="en-US" dirty="0"/>
              <a:t>Key findings</a:t>
            </a:r>
          </a:p>
        </p:txBody>
      </p:sp>
    </p:spTree>
    <p:extLst>
      <p:ext uri="{BB962C8B-B14F-4D97-AF65-F5344CB8AC3E}">
        <p14:creationId xmlns:p14="http://schemas.microsoft.com/office/powerpoint/2010/main" val="21966259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6869926E-377D-312B-AB8D-C9CF27458F36}"/>
              </a:ext>
            </a:extLst>
          </p:cNvPr>
          <p:cNvSpPr>
            <a:spLocks noGrp="1"/>
          </p:cNvSpPr>
          <p:nvPr>
            <p:ph type="ftr" sz="quarter" idx="10"/>
          </p:nvPr>
        </p:nvSpPr>
        <p:spPr/>
        <p:txBody>
          <a:bodyPr/>
          <a:lstStyle/>
          <a:p>
            <a:r>
              <a:rPr lang="en-US"/>
              <a:t>Independent Office for Police Conduct</a:t>
            </a:r>
            <a:endParaRPr lang="en-US" dirty="0"/>
          </a:p>
        </p:txBody>
      </p:sp>
      <p:sp>
        <p:nvSpPr>
          <p:cNvPr id="3" name="Slide Number Placeholder 2">
            <a:extLst>
              <a:ext uri="{FF2B5EF4-FFF2-40B4-BE49-F238E27FC236}">
                <a16:creationId xmlns:a16="http://schemas.microsoft.com/office/drawing/2014/main" id="{140F4608-D3E5-E416-4CD8-9EC04C0663E6}"/>
              </a:ext>
            </a:extLst>
          </p:cNvPr>
          <p:cNvSpPr>
            <a:spLocks noGrp="1"/>
          </p:cNvSpPr>
          <p:nvPr>
            <p:ph type="sldNum" sz="quarter" idx="11"/>
          </p:nvPr>
        </p:nvSpPr>
        <p:spPr/>
        <p:txBody>
          <a:bodyPr/>
          <a:lstStyle/>
          <a:p>
            <a:fld id="{5EC1863C-CF81-F546-A0BD-020B630DE564}" type="slidenum">
              <a:rPr lang="en-US" smtClean="0"/>
              <a:t>14</a:t>
            </a:fld>
            <a:endParaRPr lang="en-US"/>
          </a:p>
        </p:txBody>
      </p:sp>
      <p:sp>
        <p:nvSpPr>
          <p:cNvPr id="4" name="Text Placeholder 3">
            <a:extLst>
              <a:ext uri="{FF2B5EF4-FFF2-40B4-BE49-F238E27FC236}">
                <a16:creationId xmlns:a16="http://schemas.microsoft.com/office/drawing/2014/main" id="{497710DA-5788-A7CC-0F9B-3B364D45F2DA}"/>
              </a:ext>
            </a:extLst>
          </p:cNvPr>
          <p:cNvSpPr>
            <a:spLocks noGrp="1"/>
          </p:cNvSpPr>
          <p:nvPr>
            <p:ph type="body" sz="quarter" idx="12"/>
          </p:nvPr>
        </p:nvSpPr>
        <p:spPr>
          <a:xfrm>
            <a:off x="1198563" y="1300350"/>
            <a:ext cx="9847221" cy="5062330"/>
          </a:xfrm>
        </p:spPr>
        <p:txBody>
          <a:bodyPr>
            <a:normAutofit/>
          </a:bodyPr>
          <a:lstStyle/>
          <a:p>
            <a:r>
              <a:rPr lang="en-GB" sz="2200" b="1" dirty="0">
                <a:latin typeface="Arial" panose="020B0604020202020204" pitchFamily="34" charset="0"/>
                <a:cs typeface="Arial" panose="020B0604020202020204" pitchFamily="34" charset="0"/>
              </a:rPr>
              <a:t>Other deaths following police contact – independent investigations only</a:t>
            </a:r>
          </a:p>
          <a:p>
            <a:pPr lvl="0">
              <a:lnSpc>
                <a:spcPct val="115000"/>
              </a:lnSpc>
              <a:spcAft>
                <a:spcPts val="300"/>
              </a:spcAft>
              <a:buClr>
                <a:srgbClr val="F0B323"/>
              </a:buClr>
              <a:buSzPct val="100000"/>
            </a:pPr>
            <a:r>
              <a:rPr lang="en-US" sz="2200" dirty="0">
                <a:ea typeface="Calibri" panose="020F0502020204030204" pitchFamily="34" charset="0"/>
              </a:rPr>
              <a:t>Nine (15%) </a:t>
            </a:r>
            <a:r>
              <a:rPr lang="en-US" sz="2200" b="0" dirty="0">
                <a:effectLst/>
                <a:latin typeface="Arial" panose="020B0604020202020204" pitchFamily="34" charset="0"/>
                <a:ea typeface="Calibri" panose="020F0502020204030204" pitchFamily="34" charset="0"/>
              </a:rPr>
              <a:t>investigations into deaths following police contact related to other types of contact.</a:t>
            </a:r>
          </a:p>
          <a:p>
            <a:pPr marL="342900" lvl="0" indent="-342900">
              <a:lnSpc>
                <a:spcPct val="115000"/>
              </a:lnSpc>
              <a:spcAft>
                <a:spcPts val="300"/>
              </a:spcAft>
              <a:buClr>
                <a:srgbClr val="F0B323"/>
              </a:buClr>
              <a:buSzPct val="100000"/>
              <a:buFont typeface="Symbol" panose="05050102010706020507" pitchFamily="18" charset="2"/>
              <a:buChar char=""/>
            </a:pPr>
            <a:r>
              <a:rPr lang="en-US" sz="2200" b="0" dirty="0">
                <a:effectLst/>
                <a:latin typeface="Arial" panose="020B0604020202020204" pitchFamily="34" charset="0"/>
                <a:ea typeface="Calibri" panose="020F0502020204030204" pitchFamily="34" charset="0"/>
              </a:rPr>
              <a:t>Three people died after police officers attended a report of a disturbance.</a:t>
            </a:r>
          </a:p>
          <a:p>
            <a:pPr marL="342900" lvl="0" indent="-342900">
              <a:lnSpc>
                <a:spcPct val="115000"/>
              </a:lnSpc>
              <a:spcAft>
                <a:spcPts val="300"/>
              </a:spcAft>
              <a:buClr>
                <a:srgbClr val="F0B323"/>
              </a:buClr>
              <a:buSzPct val="100000"/>
              <a:buFont typeface="Symbol" panose="05050102010706020507" pitchFamily="18" charset="2"/>
              <a:buChar char=""/>
            </a:pPr>
            <a:r>
              <a:rPr lang="en-US" sz="2200" b="0" dirty="0">
                <a:effectLst/>
                <a:latin typeface="Arial" panose="020B0604020202020204" pitchFamily="34" charset="0"/>
                <a:ea typeface="Calibri" panose="020F0502020204030204" pitchFamily="34" charset="0"/>
              </a:rPr>
              <a:t>Two people died in an attempt to avoid police contact or arrest.</a:t>
            </a:r>
          </a:p>
          <a:p>
            <a:pPr marL="342900" lvl="0" indent="-342900">
              <a:lnSpc>
                <a:spcPct val="115000"/>
              </a:lnSpc>
              <a:spcAft>
                <a:spcPts val="300"/>
              </a:spcAft>
              <a:buClr>
                <a:srgbClr val="F0B323"/>
              </a:buClr>
              <a:buSzPct val="100000"/>
              <a:buFont typeface="Symbol" panose="05050102010706020507" pitchFamily="18" charset="2"/>
              <a:buChar char=""/>
            </a:pPr>
            <a:r>
              <a:rPr lang="en-US" sz="2200" b="0" dirty="0">
                <a:effectLst/>
                <a:latin typeface="Arial" panose="020B0604020202020204" pitchFamily="34" charset="0"/>
                <a:ea typeface="Calibri" panose="020F0502020204030204" pitchFamily="34" charset="0"/>
              </a:rPr>
              <a:t>Two people died in one incident during a siege situation with the police.</a:t>
            </a:r>
          </a:p>
          <a:p>
            <a:pPr marL="342900" lvl="0" indent="-342900">
              <a:lnSpc>
                <a:spcPct val="115000"/>
              </a:lnSpc>
              <a:spcAft>
                <a:spcPts val="300"/>
              </a:spcAft>
              <a:buClr>
                <a:srgbClr val="F0B323"/>
              </a:buClr>
              <a:buSzPct val="100000"/>
              <a:buFont typeface="Symbol" panose="05050102010706020507" pitchFamily="18" charset="2"/>
              <a:buChar char=""/>
            </a:pPr>
            <a:r>
              <a:rPr lang="en-US" sz="2200" b="0" dirty="0">
                <a:effectLst/>
                <a:latin typeface="Arial" panose="020B0604020202020204" pitchFamily="34" charset="0"/>
                <a:ea typeface="Calibri" panose="020F0502020204030204" pitchFamily="34" charset="0"/>
              </a:rPr>
              <a:t>One person died after contact with the police who were conducting investigation enquiries.</a:t>
            </a:r>
          </a:p>
          <a:p>
            <a:pPr marL="342900" lvl="0" indent="-342900">
              <a:lnSpc>
                <a:spcPct val="115000"/>
              </a:lnSpc>
              <a:spcAft>
                <a:spcPts val="300"/>
              </a:spcAft>
              <a:buClr>
                <a:srgbClr val="F0B323"/>
              </a:buClr>
              <a:buSzPct val="100000"/>
              <a:buFont typeface="Symbol" panose="05050102010706020507" pitchFamily="18" charset="2"/>
              <a:buChar char=""/>
            </a:pPr>
            <a:r>
              <a:rPr lang="en-US" sz="2200" b="0" dirty="0">
                <a:effectLst/>
                <a:latin typeface="Arial" panose="020B0604020202020204" pitchFamily="34" charset="0"/>
                <a:ea typeface="Calibri" panose="020F0502020204030204" pitchFamily="34" charset="0"/>
              </a:rPr>
              <a:t>One person died following other contact with the police.</a:t>
            </a:r>
          </a:p>
          <a:p>
            <a:pPr marL="342900" lvl="0" indent="-342900">
              <a:lnSpc>
                <a:spcPct val="115000"/>
              </a:lnSpc>
              <a:spcAft>
                <a:spcPts val="300"/>
              </a:spcAft>
              <a:buClr>
                <a:srgbClr val="F0B323"/>
              </a:buClr>
              <a:buSzPct val="100000"/>
              <a:buFont typeface="Symbol" panose="05050102010706020507" pitchFamily="18" charset="2"/>
              <a:buChar char=""/>
            </a:pPr>
            <a:endParaRPr lang="en-US" sz="2200" b="0" dirty="0">
              <a:effectLst/>
              <a:latin typeface="Arial" panose="020B0604020202020204" pitchFamily="34" charset="0"/>
              <a:ea typeface="Calibri" panose="020F0502020204030204" pitchFamily="34" charset="0"/>
            </a:endParaRPr>
          </a:p>
          <a:p>
            <a:pPr marL="342900" lvl="0" indent="-342900">
              <a:lnSpc>
                <a:spcPct val="115000"/>
              </a:lnSpc>
              <a:spcAft>
                <a:spcPts val="300"/>
              </a:spcAft>
              <a:buClr>
                <a:srgbClr val="F0B323"/>
              </a:buClr>
              <a:buSzPct val="100000"/>
              <a:buFont typeface="Symbol" panose="05050102010706020507" pitchFamily="18" charset="2"/>
              <a:buChar char=""/>
            </a:pPr>
            <a:endParaRPr lang="en-US" sz="2200" b="0" dirty="0">
              <a:effectLst/>
              <a:latin typeface="Arial" panose="020B0604020202020204" pitchFamily="34" charset="0"/>
              <a:ea typeface="Calibri" panose="020F0502020204030204" pitchFamily="34" charset="0"/>
            </a:endParaRPr>
          </a:p>
          <a:p>
            <a:pPr marL="342900" lvl="0" indent="-342900">
              <a:lnSpc>
                <a:spcPct val="115000"/>
              </a:lnSpc>
              <a:spcAft>
                <a:spcPts val="300"/>
              </a:spcAft>
              <a:buClr>
                <a:srgbClr val="F0B323"/>
              </a:buClr>
              <a:buSzPct val="100000"/>
              <a:buFont typeface="Symbol" panose="05050102010706020507" pitchFamily="18" charset="2"/>
              <a:buChar char=""/>
            </a:pPr>
            <a:endParaRPr lang="en-US" sz="2200" b="0" dirty="0">
              <a:effectLst/>
              <a:latin typeface="Arial" panose="020B0604020202020204" pitchFamily="34" charset="0"/>
              <a:ea typeface="Calibri" panose="020F0502020204030204" pitchFamily="34" charset="0"/>
            </a:endParaRPr>
          </a:p>
          <a:p>
            <a:pPr marL="342900" lvl="0" indent="-342900">
              <a:lnSpc>
                <a:spcPct val="115000"/>
              </a:lnSpc>
              <a:spcAft>
                <a:spcPts val="300"/>
              </a:spcAft>
              <a:buClr>
                <a:srgbClr val="F0B323"/>
              </a:buClr>
              <a:buSzPct val="100000"/>
              <a:buFont typeface="Symbol" panose="05050102010706020507" pitchFamily="18" charset="2"/>
              <a:buChar char=""/>
            </a:pPr>
            <a:endParaRPr lang="en-US" sz="2200" b="0" dirty="0">
              <a:effectLst/>
              <a:latin typeface="Arial" panose="020B0604020202020204" pitchFamily="34" charset="0"/>
              <a:ea typeface="Calibri" panose="020F0502020204030204" pitchFamily="34" charset="0"/>
            </a:endParaRPr>
          </a:p>
          <a:p>
            <a:pPr marL="800100" lvl="1" indent="-342900">
              <a:lnSpc>
                <a:spcPct val="115000"/>
              </a:lnSpc>
              <a:spcAft>
                <a:spcPts val="300"/>
              </a:spcAft>
              <a:buClr>
                <a:srgbClr val="F0B323"/>
              </a:buClr>
              <a:buSzPct val="100000"/>
              <a:buFont typeface="Symbol" panose="05050102010706020507" pitchFamily="18" charset="2"/>
              <a:buChar char=""/>
            </a:pPr>
            <a:endParaRPr lang="en-US" dirty="0"/>
          </a:p>
        </p:txBody>
      </p:sp>
      <p:sp>
        <p:nvSpPr>
          <p:cNvPr id="5" name="Text Placeholder 4">
            <a:extLst>
              <a:ext uri="{FF2B5EF4-FFF2-40B4-BE49-F238E27FC236}">
                <a16:creationId xmlns:a16="http://schemas.microsoft.com/office/drawing/2014/main" id="{92BC0FBF-6D9A-9EF0-E668-682994276369}"/>
              </a:ext>
            </a:extLst>
          </p:cNvPr>
          <p:cNvSpPr>
            <a:spLocks noGrp="1"/>
          </p:cNvSpPr>
          <p:nvPr>
            <p:ph type="body" sz="quarter" idx="13"/>
          </p:nvPr>
        </p:nvSpPr>
        <p:spPr/>
        <p:txBody>
          <a:bodyPr/>
          <a:lstStyle/>
          <a:p>
            <a:r>
              <a:rPr lang="en-US" dirty="0"/>
              <a:t>Key findings</a:t>
            </a:r>
          </a:p>
        </p:txBody>
      </p:sp>
    </p:spTree>
    <p:extLst>
      <p:ext uri="{BB962C8B-B14F-4D97-AF65-F5344CB8AC3E}">
        <p14:creationId xmlns:p14="http://schemas.microsoft.com/office/powerpoint/2010/main" val="35940236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2B8BC025-029C-4B5A-9D41-1AFB6EE36D04}"/>
              </a:ext>
            </a:extLst>
          </p:cNvPr>
          <p:cNvSpPr>
            <a:spLocks noGrp="1"/>
          </p:cNvSpPr>
          <p:nvPr>
            <p:ph type="ftr" sz="quarter" idx="10"/>
          </p:nvPr>
        </p:nvSpPr>
        <p:spPr/>
        <p:txBody>
          <a:bodyPr/>
          <a:lstStyle/>
          <a:p>
            <a:r>
              <a:rPr lang="en-US"/>
              <a:t>Independent Office for Police Conduct</a:t>
            </a:r>
            <a:endParaRPr lang="en-US" dirty="0"/>
          </a:p>
        </p:txBody>
      </p:sp>
      <p:sp>
        <p:nvSpPr>
          <p:cNvPr id="3" name="Slide Number Placeholder 2">
            <a:extLst>
              <a:ext uri="{FF2B5EF4-FFF2-40B4-BE49-F238E27FC236}">
                <a16:creationId xmlns:a16="http://schemas.microsoft.com/office/drawing/2014/main" id="{DDA82515-FDD0-6678-D6DE-C3C4A5271D4F}"/>
              </a:ext>
            </a:extLst>
          </p:cNvPr>
          <p:cNvSpPr>
            <a:spLocks noGrp="1"/>
          </p:cNvSpPr>
          <p:nvPr>
            <p:ph type="sldNum" sz="quarter" idx="11"/>
          </p:nvPr>
        </p:nvSpPr>
        <p:spPr/>
        <p:txBody>
          <a:bodyPr/>
          <a:lstStyle/>
          <a:p>
            <a:fld id="{5EC1863C-CF81-F546-A0BD-020B630DE564}" type="slidenum">
              <a:rPr lang="en-US" smtClean="0"/>
              <a:t>15</a:t>
            </a:fld>
            <a:endParaRPr lang="en-US"/>
          </a:p>
        </p:txBody>
      </p:sp>
      <p:sp>
        <p:nvSpPr>
          <p:cNvPr id="4" name="Text Placeholder 3">
            <a:extLst>
              <a:ext uri="{FF2B5EF4-FFF2-40B4-BE49-F238E27FC236}">
                <a16:creationId xmlns:a16="http://schemas.microsoft.com/office/drawing/2014/main" id="{BE82C534-EDA4-41CE-3318-DD4208840CB4}"/>
              </a:ext>
            </a:extLst>
          </p:cNvPr>
          <p:cNvSpPr>
            <a:spLocks noGrp="1"/>
          </p:cNvSpPr>
          <p:nvPr>
            <p:ph type="body" sz="quarter" idx="12"/>
          </p:nvPr>
        </p:nvSpPr>
        <p:spPr>
          <a:xfrm>
            <a:off x="1194756" y="1196432"/>
            <a:ext cx="10722924" cy="5330264"/>
          </a:xfrm>
        </p:spPr>
        <p:txBody>
          <a:bodyPr>
            <a:noAutofit/>
          </a:bodyPr>
          <a:lstStyle/>
          <a:p>
            <a:pPr>
              <a:lnSpc>
                <a:spcPct val="100000"/>
              </a:lnSpc>
            </a:pPr>
            <a:r>
              <a:rPr lang="en-GB" b="1" dirty="0">
                <a:cs typeface="Arial" panose="020B0604020202020204" pitchFamily="34" charset="0"/>
              </a:rPr>
              <a:t>Mental health, a</a:t>
            </a:r>
            <a:r>
              <a:rPr lang="en-GB" b="1" dirty="0">
                <a:latin typeface="Arial" panose="020B0604020202020204" pitchFamily="34" charset="0"/>
                <a:cs typeface="Arial" panose="020B0604020202020204" pitchFamily="34" charset="0"/>
              </a:rPr>
              <a:t>lcohol and drugs</a:t>
            </a:r>
          </a:p>
          <a:p>
            <a:pPr>
              <a:lnSpc>
                <a:spcPct val="100000"/>
              </a:lnSpc>
            </a:pPr>
            <a:r>
              <a:rPr lang="en-GB" dirty="0">
                <a:effectLst/>
                <a:latin typeface="Arial" panose="020B0604020202020204" pitchFamily="34" charset="0"/>
                <a:ea typeface="Calibri" panose="020F0502020204030204" pitchFamily="34" charset="0"/>
              </a:rPr>
              <a:t>As in previous years, mental health and links to drugs or alcohol were common factors among many of those who died.</a:t>
            </a:r>
          </a:p>
          <a:p>
            <a:pPr marL="342900" lvl="0" indent="-342900">
              <a:lnSpc>
                <a:spcPct val="100000"/>
              </a:lnSpc>
              <a:spcAft>
                <a:spcPts val="300"/>
              </a:spcAft>
              <a:buClr>
                <a:srgbClr val="F0B323"/>
              </a:buClr>
              <a:buSzPct val="100000"/>
              <a:buFont typeface="Symbol" panose="05050102010706020507" pitchFamily="18" charset="2"/>
              <a:buChar char=""/>
            </a:pPr>
            <a:r>
              <a:rPr lang="en-GB" dirty="0"/>
              <a:t>Nineteen of 24 people who died in or following police custody had mental health concerns. </a:t>
            </a:r>
          </a:p>
          <a:p>
            <a:pPr marL="342900" lvl="0" indent="-342900">
              <a:lnSpc>
                <a:spcPct val="100000"/>
              </a:lnSpc>
              <a:spcAft>
                <a:spcPts val="300"/>
              </a:spcAft>
              <a:buClr>
                <a:srgbClr val="F0B323"/>
              </a:buClr>
              <a:buSzPct val="100000"/>
              <a:buFont typeface="Symbol" panose="05050102010706020507" pitchFamily="18" charset="2"/>
              <a:buChar char=""/>
            </a:pPr>
            <a:r>
              <a:rPr lang="en-GB" dirty="0"/>
              <a:t>Twenty-one people who died in or following police custody had links to drugs and/or alcohol.</a:t>
            </a:r>
          </a:p>
          <a:p>
            <a:pPr marL="342900" lvl="0" indent="-342900">
              <a:lnSpc>
                <a:spcPct val="100000"/>
              </a:lnSpc>
              <a:spcAft>
                <a:spcPts val="300"/>
              </a:spcAft>
              <a:buClr>
                <a:srgbClr val="F0B323"/>
              </a:buClr>
              <a:buSzPct val="100000"/>
              <a:buFont typeface="Symbol" panose="05050102010706020507" pitchFamily="18" charset="2"/>
              <a:buChar char=""/>
            </a:pPr>
            <a:r>
              <a:rPr lang="en-US" dirty="0"/>
              <a:t>Just under half of those who died following other police contact were reported to be intoxicated by drugs and/or alcohol at the time of the incident, or it featured heavily in their lifestyle (29); a similar proportion of the people who died were reported to have mental health concerns (27).</a:t>
            </a:r>
          </a:p>
          <a:p>
            <a:pPr marL="342900" lvl="0" indent="-342900">
              <a:lnSpc>
                <a:spcPct val="100000"/>
              </a:lnSpc>
              <a:spcAft>
                <a:spcPts val="300"/>
              </a:spcAft>
              <a:buClr>
                <a:srgbClr val="F0B323"/>
              </a:buClr>
              <a:buSzPct val="100000"/>
              <a:buFont typeface="Symbol" panose="05050102010706020507" pitchFamily="18" charset="2"/>
              <a:buChar char=""/>
            </a:pPr>
            <a:r>
              <a:rPr lang="en-GB" dirty="0"/>
              <a:t>Fifteen fatalities following other police contact related to concern about a person’s risk of self-harm, suicide, or their mental health. </a:t>
            </a:r>
          </a:p>
          <a:p>
            <a:pPr marL="342900" lvl="0" indent="-342900">
              <a:lnSpc>
                <a:spcPct val="100000"/>
              </a:lnSpc>
              <a:spcAft>
                <a:spcPts val="300"/>
              </a:spcAft>
              <a:buClr>
                <a:srgbClr val="F0B323"/>
              </a:buClr>
              <a:buSzPct val="100000"/>
              <a:buFont typeface="Symbol" panose="05050102010706020507" pitchFamily="18" charset="2"/>
              <a:buChar char=""/>
            </a:pPr>
            <a:r>
              <a:rPr lang="en-US" dirty="0"/>
              <a:t>Of the 68 apparent suicides, 48 people had known mental health concerns and 31 had links to drugs and/or alcohol.</a:t>
            </a:r>
            <a:endParaRPr lang="en-GB" dirty="0"/>
          </a:p>
        </p:txBody>
      </p:sp>
      <p:sp>
        <p:nvSpPr>
          <p:cNvPr id="5" name="Text Placeholder 4">
            <a:extLst>
              <a:ext uri="{FF2B5EF4-FFF2-40B4-BE49-F238E27FC236}">
                <a16:creationId xmlns:a16="http://schemas.microsoft.com/office/drawing/2014/main" id="{3C26516E-8BE5-2EFE-82C3-FFB354647DD6}"/>
              </a:ext>
            </a:extLst>
          </p:cNvPr>
          <p:cNvSpPr>
            <a:spLocks noGrp="1"/>
          </p:cNvSpPr>
          <p:nvPr>
            <p:ph type="body" sz="quarter" idx="13"/>
          </p:nvPr>
        </p:nvSpPr>
        <p:spPr/>
        <p:txBody>
          <a:bodyPr/>
          <a:lstStyle/>
          <a:p>
            <a:r>
              <a:rPr lang="en-US" dirty="0"/>
              <a:t>Key findings</a:t>
            </a:r>
          </a:p>
        </p:txBody>
      </p:sp>
    </p:spTree>
    <p:extLst>
      <p:ext uri="{BB962C8B-B14F-4D97-AF65-F5344CB8AC3E}">
        <p14:creationId xmlns:p14="http://schemas.microsoft.com/office/powerpoint/2010/main" val="40592892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A9B20787-50E9-CECF-0813-1A3A1C26B2A1}"/>
              </a:ext>
            </a:extLst>
          </p:cNvPr>
          <p:cNvSpPr>
            <a:spLocks noGrp="1"/>
          </p:cNvSpPr>
          <p:nvPr>
            <p:ph type="ftr" sz="quarter" idx="10"/>
          </p:nvPr>
        </p:nvSpPr>
        <p:spPr/>
        <p:txBody>
          <a:bodyPr/>
          <a:lstStyle/>
          <a:p>
            <a:r>
              <a:rPr lang="en-US"/>
              <a:t>Independent Office for Police Conduct</a:t>
            </a:r>
            <a:endParaRPr lang="en-US" dirty="0"/>
          </a:p>
        </p:txBody>
      </p:sp>
      <p:sp>
        <p:nvSpPr>
          <p:cNvPr id="3" name="Slide Number Placeholder 2">
            <a:extLst>
              <a:ext uri="{FF2B5EF4-FFF2-40B4-BE49-F238E27FC236}">
                <a16:creationId xmlns:a16="http://schemas.microsoft.com/office/drawing/2014/main" id="{4DF07BB2-914E-33E4-1D39-6B4DDDF0E795}"/>
              </a:ext>
            </a:extLst>
          </p:cNvPr>
          <p:cNvSpPr>
            <a:spLocks noGrp="1"/>
          </p:cNvSpPr>
          <p:nvPr>
            <p:ph type="sldNum" sz="quarter" idx="11"/>
          </p:nvPr>
        </p:nvSpPr>
        <p:spPr/>
        <p:txBody>
          <a:bodyPr/>
          <a:lstStyle/>
          <a:p>
            <a:fld id="{5EC1863C-CF81-F546-A0BD-020B630DE564}" type="slidenum">
              <a:rPr lang="en-US" smtClean="0"/>
              <a:t>16</a:t>
            </a:fld>
            <a:endParaRPr lang="en-US"/>
          </a:p>
        </p:txBody>
      </p:sp>
      <p:sp>
        <p:nvSpPr>
          <p:cNvPr id="4" name="Text Placeholder 3">
            <a:extLst>
              <a:ext uri="{FF2B5EF4-FFF2-40B4-BE49-F238E27FC236}">
                <a16:creationId xmlns:a16="http://schemas.microsoft.com/office/drawing/2014/main" id="{850C69E9-E85C-CD92-CBAF-FAF5108CB2FC}"/>
              </a:ext>
            </a:extLst>
          </p:cNvPr>
          <p:cNvSpPr>
            <a:spLocks noGrp="1"/>
          </p:cNvSpPr>
          <p:nvPr>
            <p:ph type="body" sz="quarter" idx="12"/>
          </p:nvPr>
        </p:nvSpPr>
        <p:spPr>
          <a:xfrm>
            <a:off x="1198561" y="1059699"/>
            <a:ext cx="10157697" cy="5631612"/>
          </a:xfrm>
        </p:spPr>
        <p:txBody>
          <a:bodyPr>
            <a:noAutofit/>
          </a:bodyPr>
          <a:lstStyle/>
          <a:p>
            <a:r>
              <a:rPr lang="en-GB" b="1" dirty="0">
                <a:latin typeface="Arial" panose="020B0604020202020204" pitchFamily="34" charset="0"/>
                <a:cs typeface="Arial" panose="020B0604020202020204" pitchFamily="34" charset="0"/>
              </a:rPr>
              <a:t>Use of force</a:t>
            </a:r>
          </a:p>
          <a:p>
            <a:pPr marL="342900" lvl="0" indent="-342900">
              <a:lnSpc>
                <a:spcPct val="115000"/>
              </a:lnSpc>
              <a:spcAft>
                <a:spcPts val="300"/>
              </a:spcAft>
              <a:buClr>
                <a:srgbClr val="F0B323"/>
              </a:buClr>
              <a:buSzPct val="100000"/>
              <a:buFont typeface="Symbol" panose="05050102010706020507" pitchFamily="18" charset="2"/>
              <a:buChar char=""/>
            </a:pPr>
            <a:r>
              <a:rPr lang="en-GB" dirty="0"/>
              <a:t>Fourteen of the 24 people who died in or following police custody had some force used against them by the police or others before their deaths. All fourteen of the people were restrained. One of restraint incidents also involved use of PAVA incapacitant spray.</a:t>
            </a:r>
          </a:p>
          <a:p>
            <a:pPr marL="342900" lvl="0" indent="-342900">
              <a:lnSpc>
                <a:spcPct val="115000"/>
              </a:lnSpc>
              <a:spcAft>
                <a:spcPts val="300"/>
              </a:spcAft>
              <a:buClr>
                <a:srgbClr val="F0B323"/>
              </a:buClr>
              <a:buSzPct val="100000"/>
              <a:buFont typeface="Symbol" panose="05050102010706020507" pitchFamily="18" charset="2"/>
              <a:buChar char=""/>
            </a:pPr>
            <a:r>
              <a:rPr lang="en-GB" dirty="0"/>
              <a:t>Of the 60 ‘other deaths following police contact’, there were eight that involved restraint or other use of force. Five were restrained, two people were subject to discharge of a Taser and one had PAVA incapacitant spray used against them. The use of force did not necessarily contribute to the death. </a:t>
            </a:r>
          </a:p>
          <a:p>
            <a:pPr marL="342900" lvl="0" indent="-342900">
              <a:lnSpc>
                <a:spcPct val="115000"/>
              </a:lnSpc>
              <a:spcAft>
                <a:spcPts val="300"/>
              </a:spcAft>
              <a:buClr>
                <a:srgbClr val="F0B323"/>
              </a:buClr>
              <a:buSzPct val="100000"/>
              <a:buFont typeface="Symbol" panose="05050102010706020507" pitchFamily="18" charset="2"/>
              <a:buChar char=""/>
            </a:pPr>
            <a:r>
              <a:rPr lang="en-GB" dirty="0"/>
              <a:t>Of the fourteen ‘deaths in or following custody’, that involved use of force, </a:t>
            </a:r>
            <a:r>
              <a:rPr lang="en-US" dirty="0"/>
              <a:t>thirteen of the deceased were White and one was of Mixed ethnicity, </a:t>
            </a:r>
          </a:p>
          <a:p>
            <a:pPr marL="342900" lvl="0" indent="-342900">
              <a:lnSpc>
                <a:spcPct val="115000"/>
              </a:lnSpc>
              <a:spcAft>
                <a:spcPts val="300"/>
              </a:spcAft>
              <a:buClr>
                <a:srgbClr val="F0B323"/>
              </a:buClr>
              <a:buSzPct val="100000"/>
              <a:buFont typeface="Symbol" panose="05050102010706020507" pitchFamily="18" charset="2"/>
              <a:buChar char=""/>
            </a:pPr>
            <a:r>
              <a:rPr lang="en-GB" dirty="0"/>
              <a:t>Of the eight ‘other contact deaths’, that involved use of force, </a:t>
            </a:r>
            <a:r>
              <a:rPr lang="en-US" dirty="0"/>
              <a:t>six of the deceased were White and two were Black. </a:t>
            </a:r>
            <a:endParaRPr lang="en-GB" dirty="0"/>
          </a:p>
        </p:txBody>
      </p:sp>
      <p:sp>
        <p:nvSpPr>
          <p:cNvPr id="5" name="Text Placeholder 4">
            <a:extLst>
              <a:ext uri="{FF2B5EF4-FFF2-40B4-BE49-F238E27FC236}">
                <a16:creationId xmlns:a16="http://schemas.microsoft.com/office/drawing/2014/main" id="{6500CC48-3678-EDFF-BD33-17CFA45A523A}"/>
              </a:ext>
            </a:extLst>
          </p:cNvPr>
          <p:cNvSpPr>
            <a:spLocks noGrp="1"/>
          </p:cNvSpPr>
          <p:nvPr>
            <p:ph type="body" sz="quarter" idx="13"/>
          </p:nvPr>
        </p:nvSpPr>
        <p:spPr/>
        <p:txBody>
          <a:bodyPr/>
          <a:lstStyle/>
          <a:p>
            <a:r>
              <a:rPr lang="en-US" dirty="0"/>
              <a:t>Key findings</a:t>
            </a:r>
          </a:p>
        </p:txBody>
      </p:sp>
    </p:spTree>
    <p:extLst>
      <p:ext uri="{BB962C8B-B14F-4D97-AF65-F5344CB8AC3E}">
        <p14:creationId xmlns:p14="http://schemas.microsoft.com/office/powerpoint/2010/main" val="15151050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B3C6030-DA6E-6AC3-A84D-B4A609C35F50}"/>
              </a:ext>
            </a:extLst>
          </p:cNvPr>
          <p:cNvSpPr>
            <a:spLocks noGrp="1"/>
          </p:cNvSpPr>
          <p:nvPr>
            <p:ph type="ftr" sz="quarter" idx="10"/>
          </p:nvPr>
        </p:nvSpPr>
        <p:spPr/>
        <p:txBody>
          <a:bodyPr/>
          <a:lstStyle/>
          <a:p>
            <a:r>
              <a:rPr lang="en-US"/>
              <a:t>Independent Office for Police Conduct</a:t>
            </a:r>
            <a:endParaRPr lang="en-US" dirty="0"/>
          </a:p>
        </p:txBody>
      </p:sp>
      <p:sp>
        <p:nvSpPr>
          <p:cNvPr id="3" name="Slide Number Placeholder 2">
            <a:extLst>
              <a:ext uri="{FF2B5EF4-FFF2-40B4-BE49-F238E27FC236}">
                <a16:creationId xmlns:a16="http://schemas.microsoft.com/office/drawing/2014/main" id="{95C454F2-EF66-3E48-F4CA-1932F7C388E7}"/>
              </a:ext>
            </a:extLst>
          </p:cNvPr>
          <p:cNvSpPr>
            <a:spLocks noGrp="1"/>
          </p:cNvSpPr>
          <p:nvPr>
            <p:ph type="sldNum" sz="quarter" idx="11"/>
          </p:nvPr>
        </p:nvSpPr>
        <p:spPr/>
        <p:txBody>
          <a:bodyPr/>
          <a:lstStyle/>
          <a:p>
            <a:fld id="{5EC1863C-CF81-F546-A0BD-020B630DE564}" type="slidenum">
              <a:rPr lang="en-US" smtClean="0"/>
              <a:t>17</a:t>
            </a:fld>
            <a:endParaRPr lang="en-US"/>
          </a:p>
        </p:txBody>
      </p:sp>
      <p:sp>
        <p:nvSpPr>
          <p:cNvPr id="4" name="Text Placeholder 3">
            <a:extLst>
              <a:ext uri="{FF2B5EF4-FFF2-40B4-BE49-F238E27FC236}">
                <a16:creationId xmlns:a16="http://schemas.microsoft.com/office/drawing/2014/main" id="{A3757F51-5735-ECCB-6661-36B54389BF9B}"/>
              </a:ext>
            </a:extLst>
          </p:cNvPr>
          <p:cNvSpPr>
            <a:spLocks noGrp="1"/>
          </p:cNvSpPr>
          <p:nvPr>
            <p:ph type="body" sz="quarter" idx="12"/>
          </p:nvPr>
        </p:nvSpPr>
        <p:spPr>
          <a:xfrm>
            <a:off x="1199321" y="1371600"/>
            <a:ext cx="5664776" cy="5062330"/>
          </a:xfrm>
        </p:spPr>
        <p:txBody>
          <a:bodyPr>
            <a:noAutofit/>
          </a:bodyPr>
          <a:lstStyle/>
          <a:p>
            <a:pPr>
              <a:lnSpc>
                <a:spcPct val="100000"/>
              </a:lnSpc>
              <a:spcBef>
                <a:spcPts val="0"/>
              </a:spcBef>
              <a:spcAft>
                <a:spcPts val="800"/>
              </a:spcAft>
            </a:pPr>
            <a:r>
              <a:rPr lang="en-GB" sz="2200" dirty="0">
                <a:cs typeface="Arial" panose="020B0604020202020204" pitchFamily="34" charset="0"/>
              </a:rPr>
              <a:t>Our</a:t>
            </a:r>
            <a:r>
              <a:rPr lang="en-GB" sz="2200" dirty="0">
                <a:latin typeface="Arial" panose="020B0604020202020204" pitchFamily="34" charset="0"/>
                <a:cs typeface="Arial" panose="020B0604020202020204" pitchFamily="34" charset="0"/>
              </a:rPr>
              <a:t> full report is available on our website.</a:t>
            </a:r>
            <a:r>
              <a:rPr lang="en-GB" sz="2200" b="1" dirty="0">
                <a:latin typeface="Arial" panose="020B0604020202020204" pitchFamily="34" charset="0"/>
                <a:cs typeface="Arial" panose="020B0604020202020204" pitchFamily="34" charset="0"/>
              </a:rPr>
              <a:t> </a:t>
            </a:r>
            <a:br>
              <a:rPr lang="en-GB" sz="2200" b="1" dirty="0">
                <a:latin typeface="Arial" panose="020B0604020202020204" pitchFamily="34" charset="0"/>
                <a:cs typeface="Arial" panose="020B0604020202020204" pitchFamily="34" charset="0"/>
              </a:rPr>
            </a:br>
            <a:r>
              <a:rPr lang="en-GB" sz="2200" dirty="0">
                <a:latin typeface="Arial" panose="020B0604020202020204" pitchFamily="34" charset="0"/>
                <a:ea typeface="Times New Roman" panose="02020603050405020304" pitchFamily="18" charset="0"/>
                <a:cs typeface="Arial" panose="020B0604020202020204" pitchFamily="34" charset="0"/>
              </a:rPr>
              <a:t>If you have difficulties accessing our report  please emai</a:t>
            </a:r>
            <a:r>
              <a:rPr lang="en-GB" sz="2200" dirty="0">
                <a:ea typeface="Times New Roman" panose="02020603050405020304" pitchFamily="18" charset="0"/>
                <a:cs typeface="Arial" panose="020B0604020202020204" pitchFamily="34" charset="0"/>
              </a:rPr>
              <a:t>l:</a:t>
            </a:r>
            <a:r>
              <a:rPr lang="en-GB" sz="2200" dirty="0">
                <a:latin typeface="Arial" panose="020B0604020202020204" pitchFamily="34" charset="0"/>
                <a:ea typeface="Times New Roman" panose="02020603050405020304" pitchFamily="18" charset="0"/>
                <a:cs typeface="Arial" panose="020B0604020202020204" pitchFamily="34" charset="0"/>
              </a:rPr>
              <a:t> </a:t>
            </a:r>
            <a:r>
              <a:rPr lang="en-GB" sz="2200" dirty="0">
                <a:latin typeface="Arial" panose="020B0604020202020204" pitchFamily="34" charset="0"/>
                <a:ea typeface="Times New Roman" panose="02020603050405020304" pitchFamily="18" charset="0"/>
                <a:cs typeface="Arial" panose="020B0604020202020204" pitchFamily="34" charset="0"/>
                <a:hlinkClick r:id="rId3"/>
              </a:rPr>
              <a:t>content_design_team@policeconduct.gov.uk</a:t>
            </a:r>
            <a:br>
              <a:rPr lang="en-GB" sz="2200" dirty="0">
                <a:latin typeface="Arial" panose="020B0604020202020204" pitchFamily="34" charset="0"/>
                <a:ea typeface="Times New Roman" panose="02020603050405020304" pitchFamily="18" charset="0"/>
                <a:cs typeface="Arial" panose="020B0604020202020204" pitchFamily="34" charset="0"/>
              </a:rPr>
            </a:br>
            <a:endParaRPr lang="en-GB" sz="2200" dirty="0">
              <a:latin typeface="Arial" panose="020B0604020202020204" pitchFamily="34" charset="0"/>
              <a:ea typeface="Times New Roman" panose="02020603050405020304" pitchFamily="18" charset="0"/>
              <a:cs typeface="Arial" panose="020B0604020202020204" pitchFamily="34" charset="0"/>
            </a:endParaRPr>
          </a:p>
          <a:p>
            <a:pPr>
              <a:lnSpc>
                <a:spcPct val="100000"/>
              </a:lnSpc>
              <a:spcBef>
                <a:spcPts val="0"/>
              </a:spcBef>
              <a:spcAft>
                <a:spcPts val="800"/>
              </a:spcAft>
            </a:pPr>
            <a:r>
              <a:rPr lang="en-GB" sz="2200" dirty="0">
                <a:latin typeface="Arial" panose="020B0604020202020204" pitchFamily="34" charset="0"/>
                <a:ea typeface="Times New Roman" panose="02020603050405020304" pitchFamily="18" charset="0"/>
                <a:cs typeface="Arial" panose="020B0604020202020204" pitchFamily="34" charset="0"/>
              </a:rPr>
              <a:t>For any questions or comments about our report or the statistics please email:</a:t>
            </a:r>
            <a:br>
              <a:rPr lang="en-GB" sz="2200" dirty="0">
                <a:latin typeface="Arial" panose="020B0604020202020204" pitchFamily="34" charset="0"/>
                <a:ea typeface="Times New Roman" panose="02020603050405020304" pitchFamily="18" charset="0"/>
                <a:cs typeface="Arial" panose="020B0604020202020204" pitchFamily="34" charset="0"/>
              </a:rPr>
            </a:br>
            <a:r>
              <a:rPr lang="en-GB" sz="2200" dirty="0">
                <a:latin typeface="Arial" panose="020B0604020202020204" pitchFamily="34" charset="0"/>
                <a:ea typeface="Times New Roman" panose="02020603050405020304" pitchFamily="18" charset="0"/>
                <a:cs typeface="Arial" panose="020B0604020202020204" pitchFamily="34" charset="0"/>
                <a:hlinkClick r:id="rId4"/>
              </a:rPr>
              <a:t>research@policeconduct.gov.uk</a:t>
            </a:r>
            <a:br>
              <a:rPr lang="en-GB" sz="2200" dirty="0">
                <a:latin typeface="Arial" panose="020B0604020202020204" pitchFamily="34" charset="0"/>
                <a:ea typeface="Times New Roman" panose="02020603050405020304" pitchFamily="18" charset="0"/>
                <a:cs typeface="Arial" panose="020B0604020202020204" pitchFamily="34" charset="0"/>
              </a:rPr>
            </a:br>
            <a:endParaRPr lang="en-GB" sz="2200" dirty="0">
              <a:latin typeface="Arial" panose="020B0604020202020204" pitchFamily="34" charset="0"/>
              <a:ea typeface="Times New Roman" panose="02020603050405020304" pitchFamily="18" charset="0"/>
              <a:cs typeface="Arial" panose="020B0604020202020204" pitchFamily="34" charset="0"/>
            </a:endParaRPr>
          </a:p>
          <a:p>
            <a:pPr>
              <a:lnSpc>
                <a:spcPct val="100000"/>
              </a:lnSpc>
              <a:spcBef>
                <a:spcPts val="0"/>
              </a:spcBef>
              <a:spcAft>
                <a:spcPts val="800"/>
              </a:spcAft>
            </a:pPr>
            <a:r>
              <a:rPr lang="en-GB" sz="2200" b="1" dirty="0">
                <a:latin typeface="Arial" panose="020B0604020202020204" pitchFamily="34" charset="0"/>
                <a:cs typeface="Arial" panose="020B0604020202020204" pitchFamily="34" charset="0"/>
              </a:rPr>
              <a:t>Website: </a:t>
            </a:r>
            <a:r>
              <a:rPr lang="en-GB" sz="2200" b="1" dirty="0">
                <a:latin typeface="Arial" panose="020B0604020202020204" pitchFamily="34" charset="0"/>
                <a:cs typeface="Arial" panose="020B0604020202020204" pitchFamily="34" charset="0"/>
                <a:hlinkClick r:id="rId5"/>
              </a:rPr>
              <a:t>www.policeconduct.gov.uk</a:t>
            </a:r>
            <a:br>
              <a:rPr lang="en-GB" sz="2200" b="1" dirty="0">
                <a:latin typeface="Arial" panose="020B0604020202020204" pitchFamily="34" charset="0"/>
                <a:cs typeface="Arial" panose="020B0604020202020204" pitchFamily="34" charset="0"/>
              </a:rPr>
            </a:br>
            <a:r>
              <a:rPr lang="en-GB" sz="2200" dirty="0">
                <a:latin typeface="Arial" panose="020B0604020202020204" pitchFamily="34" charset="0"/>
                <a:cs typeface="Arial" panose="020B0604020202020204" pitchFamily="34" charset="0"/>
              </a:rPr>
              <a:t>Twitter: @policeconduct</a:t>
            </a:r>
            <a:br>
              <a:rPr lang="en-GB" sz="2200" dirty="0">
                <a:latin typeface="Arial" panose="020B0604020202020204" pitchFamily="34" charset="0"/>
                <a:cs typeface="Arial" panose="020B0604020202020204" pitchFamily="34" charset="0"/>
              </a:rPr>
            </a:br>
            <a:r>
              <a:rPr lang="en-GB" sz="2200" dirty="0">
                <a:latin typeface="Arial" panose="020B0604020202020204" pitchFamily="34" charset="0"/>
                <a:cs typeface="Arial" panose="020B0604020202020204" pitchFamily="34" charset="0"/>
              </a:rPr>
              <a:t>Email: </a:t>
            </a:r>
            <a:r>
              <a:rPr lang="en-GB" sz="2200" dirty="0">
                <a:latin typeface="Arial" panose="020B0604020202020204" pitchFamily="34" charset="0"/>
                <a:cs typeface="Arial" panose="020B0604020202020204" pitchFamily="34" charset="0"/>
                <a:hlinkClick r:id="rId6"/>
              </a:rPr>
              <a:t>enquiries@policeconduct.gov.uk</a:t>
            </a:r>
            <a:br>
              <a:rPr lang="en-GB" sz="2200" dirty="0">
                <a:latin typeface="Arial" panose="020B0604020202020204" pitchFamily="34" charset="0"/>
                <a:cs typeface="Arial" panose="020B0604020202020204" pitchFamily="34" charset="0"/>
              </a:rPr>
            </a:br>
            <a:r>
              <a:rPr lang="en-GB" sz="2200" dirty="0">
                <a:latin typeface="Arial" panose="020B0604020202020204" pitchFamily="34" charset="0"/>
                <a:cs typeface="Arial" panose="020B0604020202020204" pitchFamily="34" charset="0"/>
              </a:rPr>
              <a:t>Phone: 0300 020 0096</a:t>
            </a:r>
            <a:br>
              <a:rPr lang="en-GB" sz="2200" dirty="0">
                <a:latin typeface="Arial" panose="020B0604020202020204" pitchFamily="34" charset="0"/>
                <a:cs typeface="Arial" panose="020B0604020202020204" pitchFamily="34" charset="0"/>
              </a:rPr>
            </a:br>
            <a:endParaRPr lang="en-US" sz="1800" strike="sngStrike" dirty="0">
              <a:highlight>
                <a:srgbClr val="FFFF00"/>
              </a:highlight>
            </a:endParaRPr>
          </a:p>
        </p:txBody>
      </p:sp>
      <p:sp>
        <p:nvSpPr>
          <p:cNvPr id="5" name="Text Placeholder 4">
            <a:extLst>
              <a:ext uri="{FF2B5EF4-FFF2-40B4-BE49-F238E27FC236}">
                <a16:creationId xmlns:a16="http://schemas.microsoft.com/office/drawing/2014/main" id="{730EA1CE-927C-7FD0-E10F-41384AF33C0E}"/>
              </a:ext>
            </a:extLst>
          </p:cNvPr>
          <p:cNvSpPr>
            <a:spLocks noGrp="1"/>
          </p:cNvSpPr>
          <p:nvPr>
            <p:ph type="body" sz="quarter" idx="13"/>
          </p:nvPr>
        </p:nvSpPr>
        <p:spPr/>
        <p:txBody>
          <a:bodyPr/>
          <a:lstStyle/>
          <a:p>
            <a:r>
              <a:rPr lang="en-US" dirty="0"/>
              <a:t>To find out more</a:t>
            </a:r>
          </a:p>
        </p:txBody>
      </p:sp>
      <p:pic>
        <p:nvPicPr>
          <p:cNvPr id="7" name="Picture 6" descr="Picture of the front cover of the annual deaths report. ">
            <a:extLst>
              <a:ext uri="{FF2B5EF4-FFF2-40B4-BE49-F238E27FC236}">
                <a16:creationId xmlns:a16="http://schemas.microsoft.com/office/drawing/2014/main" id="{9E209374-3887-45A3-590F-53004719B785}"/>
              </a:ext>
            </a:extLst>
          </p:cNvPr>
          <p:cNvPicPr>
            <a:picLocks noChangeAspect="1"/>
          </p:cNvPicPr>
          <p:nvPr/>
        </p:nvPicPr>
        <p:blipFill>
          <a:blip r:embed="rId7"/>
          <a:stretch>
            <a:fillRect/>
          </a:stretch>
        </p:blipFill>
        <p:spPr>
          <a:xfrm>
            <a:off x="7422091" y="626269"/>
            <a:ext cx="3942597" cy="5605462"/>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4502285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DB6E4D6-C001-4813-8BFD-E89E8FF5B80F}"/>
              </a:ext>
            </a:extLst>
          </p:cNvPr>
          <p:cNvSpPr>
            <a:spLocks noGrp="1"/>
          </p:cNvSpPr>
          <p:nvPr>
            <p:ph type="body" sz="quarter" idx="10"/>
          </p:nvPr>
        </p:nvSpPr>
        <p:spPr/>
        <p:txBody>
          <a:bodyPr/>
          <a:lstStyle/>
          <a:p>
            <a:endParaRPr lang="en-GB"/>
          </a:p>
        </p:txBody>
      </p:sp>
    </p:spTree>
    <p:extLst>
      <p:ext uri="{BB962C8B-B14F-4D97-AF65-F5344CB8AC3E}">
        <p14:creationId xmlns:p14="http://schemas.microsoft.com/office/powerpoint/2010/main" val="41922984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6A247D7A-26EC-2044-AD7B-A1B44052C41C}"/>
              </a:ext>
            </a:extLst>
          </p:cNvPr>
          <p:cNvSpPr>
            <a:spLocks noGrp="1"/>
          </p:cNvSpPr>
          <p:nvPr>
            <p:ph type="ftr" sz="quarter" idx="10"/>
          </p:nvPr>
        </p:nvSpPr>
        <p:spPr/>
        <p:txBody>
          <a:bodyPr/>
          <a:lstStyle/>
          <a:p>
            <a:r>
              <a:rPr lang="en-US"/>
              <a:t>Independent Office for Police Conduct</a:t>
            </a:r>
            <a:endParaRPr lang="en-US" dirty="0"/>
          </a:p>
        </p:txBody>
      </p:sp>
      <p:sp>
        <p:nvSpPr>
          <p:cNvPr id="3" name="Slide Number Placeholder 2">
            <a:extLst>
              <a:ext uri="{FF2B5EF4-FFF2-40B4-BE49-F238E27FC236}">
                <a16:creationId xmlns:a16="http://schemas.microsoft.com/office/drawing/2014/main" id="{ECFD8400-9C38-CA4B-82CD-F49BD65FF0E1}"/>
              </a:ext>
            </a:extLst>
          </p:cNvPr>
          <p:cNvSpPr>
            <a:spLocks noGrp="1"/>
          </p:cNvSpPr>
          <p:nvPr>
            <p:ph type="sldNum" sz="quarter" idx="11"/>
          </p:nvPr>
        </p:nvSpPr>
        <p:spPr/>
        <p:txBody>
          <a:bodyPr/>
          <a:lstStyle/>
          <a:p>
            <a:fld id="{5EC1863C-CF81-F546-A0BD-020B630DE564}" type="slidenum">
              <a:rPr lang="en-US" smtClean="0"/>
              <a:t>2</a:t>
            </a:fld>
            <a:endParaRPr lang="en-US"/>
          </a:p>
        </p:txBody>
      </p:sp>
      <p:sp>
        <p:nvSpPr>
          <p:cNvPr id="5" name="Text Placeholder 4">
            <a:extLst>
              <a:ext uri="{FF2B5EF4-FFF2-40B4-BE49-F238E27FC236}">
                <a16:creationId xmlns:a16="http://schemas.microsoft.com/office/drawing/2014/main" id="{412EB422-B5C8-4245-A815-58CE75789AC6}"/>
              </a:ext>
            </a:extLst>
          </p:cNvPr>
          <p:cNvSpPr>
            <a:spLocks noGrp="1"/>
          </p:cNvSpPr>
          <p:nvPr>
            <p:ph type="body" sz="quarter" idx="13"/>
          </p:nvPr>
        </p:nvSpPr>
        <p:spPr/>
        <p:txBody>
          <a:bodyPr/>
          <a:lstStyle/>
          <a:p>
            <a:r>
              <a:rPr lang="en-US" dirty="0"/>
              <a:t>About this report</a:t>
            </a:r>
          </a:p>
        </p:txBody>
      </p:sp>
      <p:sp>
        <p:nvSpPr>
          <p:cNvPr id="10" name="TextBox 9">
            <a:extLst>
              <a:ext uri="{FF2B5EF4-FFF2-40B4-BE49-F238E27FC236}">
                <a16:creationId xmlns:a16="http://schemas.microsoft.com/office/drawing/2014/main" id="{61F1EDC8-7F96-8DDB-644A-BCC7985686E3}"/>
              </a:ext>
            </a:extLst>
          </p:cNvPr>
          <p:cNvSpPr txBox="1"/>
          <p:nvPr/>
        </p:nvSpPr>
        <p:spPr>
          <a:xfrm>
            <a:off x="1072545" y="1474839"/>
            <a:ext cx="5523327" cy="5109091"/>
          </a:xfrm>
          <a:prstGeom prst="rect">
            <a:avLst/>
          </a:prstGeom>
          <a:noFill/>
        </p:spPr>
        <p:txBody>
          <a:bodyPr wrap="square" rtlCol="0">
            <a:spAutoFit/>
          </a:bodyPr>
          <a:lstStyle/>
          <a:p>
            <a:r>
              <a:rPr lang="en-US" sz="2200" dirty="0">
                <a:solidFill>
                  <a:srgbClr val="373A36"/>
                </a:solidFill>
                <a:latin typeface="Arial" panose="020B0604020202020204" pitchFamily="34" charset="0"/>
                <a:cs typeface="Arial" panose="020B0604020202020204" pitchFamily="34" charset="0"/>
              </a:rPr>
              <a:t>This report sets out the figures on deaths during or following police contact that happened between 1 April 2023 and </a:t>
            </a:r>
            <a:br>
              <a:rPr lang="en-US" sz="2200" dirty="0">
                <a:solidFill>
                  <a:srgbClr val="373A36"/>
                </a:solidFill>
                <a:latin typeface="Arial" panose="020B0604020202020204" pitchFamily="34" charset="0"/>
                <a:cs typeface="Arial" panose="020B0604020202020204" pitchFamily="34" charset="0"/>
              </a:rPr>
            </a:br>
            <a:r>
              <a:rPr lang="en-US" sz="2200" dirty="0">
                <a:solidFill>
                  <a:srgbClr val="373A36"/>
                </a:solidFill>
                <a:latin typeface="Arial" panose="020B0604020202020204" pitchFamily="34" charset="0"/>
                <a:cs typeface="Arial" panose="020B0604020202020204" pitchFamily="34" charset="0"/>
              </a:rPr>
              <a:t>31 March 2024. </a:t>
            </a:r>
          </a:p>
          <a:p>
            <a:br>
              <a:rPr lang="en-US" sz="2200" dirty="0">
                <a:solidFill>
                  <a:srgbClr val="373A36"/>
                </a:solidFill>
                <a:latin typeface="Arial" panose="020B0604020202020204" pitchFamily="34" charset="0"/>
                <a:cs typeface="Arial" panose="020B0604020202020204" pitchFamily="34" charset="0"/>
              </a:rPr>
            </a:br>
            <a:r>
              <a:rPr lang="en-US" sz="2200" dirty="0">
                <a:solidFill>
                  <a:srgbClr val="373A36"/>
                </a:solidFill>
                <a:latin typeface="Arial" panose="020B0604020202020204" pitchFamily="34" charset="0"/>
                <a:cs typeface="Arial" panose="020B0604020202020204" pitchFamily="34" charset="0"/>
              </a:rPr>
              <a:t>It covers the figures for England and Wales, and includes an overview of the nature and circumstances in which these deaths occurred. </a:t>
            </a:r>
          </a:p>
          <a:p>
            <a:endParaRPr lang="en-US" sz="2200" dirty="0">
              <a:solidFill>
                <a:srgbClr val="373A36"/>
              </a:solidFill>
              <a:latin typeface="Arial" panose="020B0604020202020204" pitchFamily="34" charset="0"/>
              <a:cs typeface="Arial" panose="020B0604020202020204" pitchFamily="34" charset="0"/>
            </a:endParaRPr>
          </a:p>
          <a:p>
            <a:r>
              <a:rPr lang="en-US" sz="2200" dirty="0">
                <a:solidFill>
                  <a:srgbClr val="373A36"/>
                </a:solidFill>
                <a:latin typeface="Arial" panose="020B0604020202020204" pitchFamily="34" charset="0"/>
                <a:cs typeface="Arial" panose="020B0604020202020204" pitchFamily="34" charset="0"/>
              </a:rPr>
              <a:t>It is the twentieth annual report on deaths during or following police contact published by the IOPC, formerly the Independent Police Complaints Commission. </a:t>
            </a:r>
          </a:p>
          <a:p>
            <a:endParaRPr lang="en-US" dirty="0"/>
          </a:p>
        </p:txBody>
      </p:sp>
      <p:pic>
        <p:nvPicPr>
          <p:cNvPr id="12" name="Picture 11" descr="Picture of the front cover of the annual deaths report. ">
            <a:extLst>
              <a:ext uri="{FF2B5EF4-FFF2-40B4-BE49-F238E27FC236}">
                <a16:creationId xmlns:a16="http://schemas.microsoft.com/office/drawing/2014/main" id="{2EFC2BC6-C710-C0B8-2E70-05D7AA57C124}"/>
              </a:ext>
            </a:extLst>
          </p:cNvPr>
          <p:cNvPicPr>
            <a:picLocks noChangeAspect="1"/>
          </p:cNvPicPr>
          <p:nvPr/>
        </p:nvPicPr>
        <p:blipFill>
          <a:blip r:embed="rId3"/>
          <a:stretch>
            <a:fillRect/>
          </a:stretch>
        </p:blipFill>
        <p:spPr>
          <a:xfrm>
            <a:off x="7371292" y="626269"/>
            <a:ext cx="3942597" cy="5605462"/>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1998491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6A247D7A-26EC-2044-AD7B-A1B44052C41C}"/>
              </a:ext>
            </a:extLst>
          </p:cNvPr>
          <p:cNvSpPr>
            <a:spLocks noGrp="1"/>
          </p:cNvSpPr>
          <p:nvPr>
            <p:ph type="ftr" sz="quarter" idx="10"/>
          </p:nvPr>
        </p:nvSpPr>
        <p:spPr/>
        <p:txBody>
          <a:bodyPr/>
          <a:lstStyle/>
          <a:p>
            <a:r>
              <a:rPr lang="en-US"/>
              <a:t>Independent Office for Police Conduct</a:t>
            </a:r>
            <a:endParaRPr lang="en-US" dirty="0"/>
          </a:p>
        </p:txBody>
      </p:sp>
      <p:sp>
        <p:nvSpPr>
          <p:cNvPr id="3" name="Slide Number Placeholder 2">
            <a:extLst>
              <a:ext uri="{FF2B5EF4-FFF2-40B4-BE49-F238E27FC236}">
                <a16:creationId xmlns:a16="http://schemas.microsoft.com/office/drawing/2014/main" id="{ECFD8400-9C38-CA4B-82CD-F49BD65FF0E1}"/>
              </a:ext>
            </a:extLst>
          </p:cNvPr>
          <p:cNvSpPr>
            <a:spLocks noGrp="1"/>
          </p:cNvSpPr>
          <p:nvPr>
            <p:ph type="sldNum" sz="quarter" idx="11"/>
          </p:nvPr>
        </p:nvSpPr>
        <p:spPr/>
        <p:txBody>
          <a:bodyPr/>
          <a:lstStyle/>
          <a:p>
            <a:fld id="{5EC1863C-CF81-F546-A0BD-020B630DE564}" type="slidenum">
              <a:rPr lang="en-US" smtClean="0"/>
              <a:t>3</a:t>
            </a:fld>
            <a:endParaRPr lang="en-US"/>
          </a:p>
        </p:txBody>
      </p:sp>
      <p:sp>
        <p:nvSpPr>
          <p:cNvPr id="5" name="Text Placeholder 4">
            <a:extLst>
              <a:ext uri="{FF2B5EF4-FFF2-40B4-BE49-F238E27FC236}">
                <a16:creationId xmlns:a16="http://schemas.microsoft.com/office/drawing/2014/main" id="{412EB422-B5C8-4245-A815-58CE75789AC6}"/>
              </a:ext>
            </a:extLst>
          </p:cNvPr>
          <p:cNvSpPr>
            <a:spLocks noGrp="1"/>
          </p:cNvSpPr>
          <p:nvPr>
            <p:ph type="body" sz="quarter" idx="13"/>
          </p:nvPr>
        </p:nvSpPr>
        <p:spPr/>
        <p:txBody>
          <a:bodyPr/>
          <a:lstStyle/>
          <a:p>
            <a:r>
              <a:rPr lang="en-US" dirty="0"/>
              <a:t>Introduction</a:t>
            </a:r>
          </a:p>
        </p:txBody>
      </p:sp>
      <p:sp>
        <p:nvSpPr>
          <p:cNvPr id="10" name="TextBox 9">
            <a:extLst>
              <a:ext uri="{FF2B5EF4-FFF2-40B4-BE49-F238E27FC236}">
                <a16:creationId xmlns:a16="http://schemas.microsoft.com/office/drawing/2014/main" id="{61F1EDC8-7F96-8DDB-644A-BCC7985686E3}"/>
              </a:ext>
            </a:extLst>
          </p:cNvPr>
          <p:cNvSpPr txBox="1"/>
          <p:nvPr/>
        </p:nvSpPr>
        <p:spPr>
          <a:xfrm>
            <a:off x="1198562" y="1561763"/>
            <a:ext cx="9906973" cy="4893134"/>
          </a:xfrm>
          <a:prstGeom prst="rect">
            <a:avLst/>
          </a:prstGeom>
          <a:noFill/>
        </p:spPr>
        <p:txBody>
          <a:bodyPr wrap="square" rtlCol="0">
            <a:spAutoFit/>
          </a:bodyPr>
          <a:lstStyle/>
          <a:p>
            <a:r>
              <a:rPr lang="en-US" sz="2200" dirty="0">
                <a:solidFill>
                  <a:srgbClr val="373A36"/>
                </a:solidFill>
                <a:latin typeface="Arial" panose="020B0604020202020204" pitchFamily="34" charset="0"/>
                <a:cs typeface="Arial" panose="020B0604020202020204" pitchFamily="34" charset="0"/>
              </a:rPr>
              <a:t>To produce these statistics, we examine the circumstances of all deaths that are referred to us. We decide whether the deaths meet the criteria for inclusion in this report under one of the following categories:</a:t>
            </a:r>
          </a:p>
          <a:p>
            <a:endParaRPr lang="en-US" sz="2200" dirty="0">
              <a:solidFill>
                <a:srgbClr val="373A36"/>
              </a:solidFill>
              <a:latin typeface="Arial" panose="020B0604020202020204" pitchFamily="34" charset="0"/>
              <a:cs typeface="Arial" panose="020B0604020202020204" pitchFamily="34" charset="0"/>
            </a:endParaRPr>
          </a:p>
          <a:p>
            <a:pPr marL="342900" indent="-342900" defTabSz="914400">
              <a:lnSpc>
                <a:spcPct val="115000"/>
              </a:lnSpc>
              <a:spcBef>
                <a:spcPts val="1000"/>
              </a:spcBef>
              <a:spcAft>
                <a:spcPts val="300"/>
              </a:spcAft>
              <a:buClr>
                <a:srgbClr val="F0B323"/>
              </a:buClr>
              <a:buSzPct val="100000"/>
              <a:buFont typeface="Symbol" panose="05050102010706020507" pitchFamily="18" charset="2"/>
              <a:buChar char=""/>
            </a:pPr>
            <a:r>
              <a:rPr lang="en-US" sz="2200" dirty="0">
                <a:solidFill>
                  <a:srgbClr val="373A36"/>
                </a:solidFill>
                <a:latin typeface="Arial" panose="020B0604020202020204" pitchFamily="34" charset="0"/>
              </a:rPr>
              <a:t>road traffic fatalities </a:t>
            </a:r>
          </a:p>
          <a:p>
            <a:pPr marL="342900" indent="-342900" defTabSz="914400">
              <a:lnSpc>
                <a:spcPct val="115000"/>
              </a:lnSpc>
              <a:spcBef>
                <a:spcPts val="1000"/>
              </a:spcBef>
              <a:spcAft>
                <a:spcPts val="300"/>
              </a:spcAft>
              <a:buClr>
                <a:srgbClr val="F0B323"/>
              </a:buClr>
              <a:buSzPct val="100000"/>
              <a:buFont typeface="Symbol" panose="05050102010706020507" pitchFamily="18" charset="2"/>
              <a:buChar char=""/>
            </a:pPr>
            <a:r>
              <a:rPr lang="en-US" sz="2200" dirty="0">
                <a:solidFill>
                  <a:srgbClr val="373A36"/>
                </a:solidFill>
                <a:latin typeface="Arial" panose="020B0604020202020204" pitchFamily="34" charset="0"/>
              </a:rPr>
              <a:t>fatal shootings </a:t>
            </a:r>
          </a:p>
          <a:p>
            <a:pPr marL="342900" indent="-342900" defTabSz="914400">
              <a:lnSpc>
                <a:spcPct val="115000"/>
              </a:lnSpc>
              <a:spcBef>
                <a:spcPts val="1000"/>
              </a:spcBef>
              <a:spcAft>
                <a:spcPts val="300"/>
              </a:spcAft>
              <a:buClr>
                <a:srgbClr val="F0B323"/>
              </a:buClr>
              <a:buSzPct val="100000"/>
              <a:buFont typeface="Symbol" panose="05050102010706020507" pitchFamily="18" charset="2"/>
              <a:buChar char=""/>
            </a:pPr>
            <a:r>
              <a:rPr lang="en-US" sz="2200" dirty="0">
                <a:solidFill>
                  <a:srgbClr val="373A36"/>
                </a:solidFill>
                <a:latin typeface="Arial" panose="020B0604020202020204" pitchFamily="34" charset="0"/>
              </a:rPr>
              <a:t>deaths in or following police custody </a:t>
            </a:r>
          </a:p>
          <a:p>
            <a:pPr marL="342900" indent="-342900" defTabSz="914400">
              <a:lnSpc>
                <a:spcPct val="115000"/>
              </a:lnSpc>
              <a:spcBef>
                <a:spcPts val="1000"/>
              </a:spcBef>
              <a:spcAft>
                <a:spcPts val="300"/>
              </a:spcAft>
              <a:buClr>
                <a:srgbClr val="F0B323"/>
              </a:buClr>
              <a:buSzPct val="100000"/>
              <a:buFont typeface="Symbol" panose="05050102010706020507" pitchFamily="18" charset="2"/>
              <a:buChar char=""/>
            </a:pPr>
            <a:r>
              <a:rPr lang="en-US" sz="2200" dirty="0">
                <a:solidFill>
                  <a:srgbClr val="373A36"/>
                </a:solidFill>
                <a:latin typeface="Arial" panose="020B0604020202020204" pitchFamily="34" charset="0"/>
              </a:rPr>
              <a:t>apparent suicides following police custody</a:t>
            </a:r>
          </a:p>
          <a:p>
            <a:pPr marL="342900" indent="-342900" defTabSz="914400">
              <a:lnSpc>
                <a:spcPct val="115000"/>
              </a:lnSpc>
              <a:spcBef>
                <a:spcPts val="1000"/>
              </a:spcBef>
              <a:spcAft>
                <a:spcPts val="300"/>
              </a:spcAft>
              <a:buClr>
                <a:srgbClr val="F0B323"/>
              </a:buClr>
              <a:buSzPct val="100000"/>
              <a:buFont typeface="Symbol" panose="05050102010706020507" pitchFamily="18" charset="2"/>
              <a:buChar char=""/>
            </a:pPr>
            <a:r>
              <a:rPr lang="en-US" sz="2200" dirty="0">
                <a:solidFill>
                  <a:srgbClr val="373A36"/>
                </a:solidFill>
                <a:latin typeface="Arial" panose="020B0604020202020204" pitchFamily="34" charset="0"/>
              </a:rPr>
              <a:t>other deaths following police contact that were subject to an</a:t>
            </a:r>
            <a:br>
              <a:rPr lang="en-US" sz="2200" dirty="0">
                <a:solidFill>
                  <a:srgbClr val="373A36"/>
                </a:solidFill>
                <a:latin typeface="Arial" panose="020B0604020202020204" pitchFamily="34" charset="0"/>
              </a:rPr>
            </a:br>
            <a:r>
              <a:rPr lang="en-US" sz="2200" dirty="0">
                <a:solidFill>
                  <a:srgbClr val="373A36"/>
                </a:solidFill>
                <a:latin typeface="Arial" panose="020B0604020202020204" pitchFamily="34" charset="0"/>
              </a:rPr>
              <a:t>independent investigation</a:t>
            </a:r>
          </a:p>
          <a:p>
            <a:endParaRPr lang="en-US" dirty="0"/>
          </a:p>
        </p:txBody>
      </p:sp>
    </p:spTree>
    <p:extLst>
      <p:ext uri="{BB962C8B-B14F-4D97-AF65-F5344CB8AC3E}">
        <p14:creationId xmlns:p14="http://schemas.microsoft.com/office/powerpoint/2010/main" val="39231867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EEFF59CE-ED33-6D4A-AF9C-43C7FACE94E0}"/>
              </a:ext>
            </a:extLst>
          </p:cNvPr>
          <p:cNvSpPr>
            <a:spLocks noGrp="1"/>
          </p:cNvSpPr>
          <p:nvPr>
            <p:ph type="ftr" sz="quarter" idx="3"/>
          </p:nvPr>
        </p:nvSpPr>
        <p:spPr/>
        <p:txBody>
          <a:bodyPr/>
          <a:lstStyle/>
          <a:p>
            <a:r>
              <a:rPr lang="en-US"/>
              <a:t>Independent Office for Police Conduct</a:t>
            </a:r>
            <a:endParaRPr lang="en-US" dirty="0"/>
          </a:p>
        </p:txBody>
      </p:sp>
      <p:sp>
        <p:nvSpPr>
          <p:cNvPr id="3" name="Slide Number Placeholder 2">
            <a:extLst>
              <a:ext uri="{FF2B5EF4-FFF2-40B4-BE49-F238E27FC236}">
                <a16:creationId xmlns:a16="http://schemas.microsoft.com/office/drawing/2014/main" id="{3DD869EE-F7C8-9A43-87AA-7F3C87F26AE1}"/>
              </a:ext>
            </a:extLst>
          </p:cNvPr>
          <p:cNvSpPr>
            <a:spLocks noGrp="1"/>
          </p:cNvSpPr>
          <p:nvPr>
            <p:ph type="sldNum" sz="quarter" idx="4"/>
          </p:nvPr>
        </p:nvSpPr>
        <p:spPr/>
        <p:txBody>
          <a:bodyPr/>
          <a:lstStyle/>
          <a:p>
            <a:fld id="{5EC1863C-CF81-F546-A0BD-020B630DE564}" type="slidenum">
              <a:rPr lang="en-US" smtClean="0"/>
              <a:t>4</a:t>
            </a:fld>
            <a:endParaRPr lang="en-US"/>
          </a:p>
        </p:txBody>
      </p:sp>
      <p:sp>
        <p:nvSpPr>
          <p:cNvPr id="4" name="Text Placeholder 3">
            <a:extLst>
              <a:ext uri="{FF2B5EF4-FFF2-40B4-BE49-F238E27FC236}">
                <a16:creationId xmlns:a16="http://schemas.microsoft.com/office/drawing/2014/main" id="{30466399-98A8-D14C-A045-46957C7F7F9E}"/>
              </a:ext>
            </a:extLst>
          </p:cNvPr>
          <p:cNvSpPr>
            <a:spLocks noGrp="1"/>
          </p:cNvSpPr>
          <p:nvPr>
            <p:ph type="body" sz="quarter" idx="10"/>
          </p:nvPr>
        </p:nvSpPr>
        <p:spPr/>
        <p:txBody>
          <a:bodyPr>
            <a:normAutofit/>
          </a:bodyPr>
          <a:lstStyle/>
          <a:p>
            <a:r>
              <a:rPr lang="en-US" sz="2200" dirty="0">
                <a:latin typeface="Arial" panose="020B0604020202020204" pitchFamily="34" charset="0"/>
                <a:cs typeface="Arial" panose="020B0604020202020204" pitchFamily="34" charset="0"/>
              </a:rPr>
              <a:t>The UK Statistics Authority has designated these statistics as National Statistics.</a:t>
            </a:r>
            <a:br>
              <a:rPr lang="en-US" sz="2200" dirty="0">
                <a:latin typeface="Arial" panose="020B0604020202020204" pitchFamily="34" charset="0"/>
                <a:cs typeface="Arial" panose="020B0604020202020204" pitchFamily="34" charset="0"/>
              </a:rPr>
            </a:br>
            <a:endParaRPr lang="en-US" sz="2200" dirty="0">
              <a:latin typeface="Arial" panose="020B0604020202020204" pitchFamily="34" charset="0"/>
              <a:cs typeface="Arial" panose="020B0604020202020204" pitchFamily="34" charset="0"/>
            </a:endParaRPr>
          </a:p>
          <a:p>
            <a:r>
              <a:rPr lang="en-US" sz="2200" dirty="0">
                <a:latin typeface="Arial" panose="020B0604020202020204" pitchFamily="34" charset="0"/>
                <a:cs typeface="Arial" panose="020B0604020202020204" pitchFamily="34" charset="0"/>
              </a:rPr>
              <a:t>This designation means that the statistics: </a:t>
            </a:r>
          </a:p>
          <a:p>
            <a:pPr marL="342900" indent="-342900">
              <a:lnSpc>
                <a:spcPct val="115000"/>
              </a:lnSpc>
              <a:spcAft>
                <a:spcPts val="300"/>
              </a:spcAft>
              <a:buClr>
                <a:srgbClr val="F0B323"/>
              </a:buClr>
              <a:buSzPct val="100000"/>
              <a:buFont typeface="Symbol" panose="05050102010706020507" pitchFamily="18" charset="2"/>
              <a:buChar char=""/>
            </a:pPr>
            <a:r>
              <a:rPr lang="en-US" sz="2200" dirty="0"/>
              <a:t>meet identified user needs </a:t>
            </a:r>
          </a:p>
          <a:p>
            <a:pPr marL="342900" indent="-342900">
              <a:lnSpc>
                <a:spcPct val="115000"/>
              </a:lnSpc>
              <a:spcAft>
                <a:spcPts val="300"/>
              </a:spcAft>
              <a:buClr>
                <a:srgbClr val="F0B323"/>
              </a:buClr>
              <a:buSzPct val="100000"/>
              <a:buFont typeface="Symbol" panose="05050102010706020507" pitchFamily="18" charset="2"/>
              <a:buChar char=""/>
            </a:pPr>
            <a:r>
              <a:rPr lang="en-US" sz="2200" dirty="0"/>
              <a:t>are well explained and readily accessible </a:t>
            </a:r>
          </a:p>
          <a:p>
            <a:pPr marL="342900" indent="-342900">
              <a:lnSpc>
                <a:spcPct val="115000"/>
              </a:lnSpc>
              <a:spcAft>
                <a:spcPts val="300"/>
              </a:spcAft>
              <a:buClr>
                <a:srgbClr val="F0B323"/>
              </a:buClr>
              <a:buSzPct val="100000"/>
              <a:buFont typeface="Symbol" panose="05050102010706020507" pitchFamily="18" charset="2"/>
              <a:buChar char=""/>
            </a:pPr>
            <a:r>
              <a:rPr lang="en-US" sz="2200" dirty="0"/>
              <a:t>are produced according to sound methods </a:t>
            </a:r>
          </a:p>
          <a:p>
            <a:pPr marL="342900" indent="-342900">
              <a:lnSpc>
                <a:spcPct val="115000"/>
              </a:lnSpc>
              <a:spcAft>
                <a:spcPts val="300"/>
              </a:spcAft>
              <a:buClr>
                <a:srgbClr val="F0B323"/>
              </a:buClr>
              <a:buSzPct val="100000"/>
              <a:buFont typeface="Symbol" panose="05050102010706020507" pitchFamily="18" charset="2"/>
              <a:buChar char=""/>
            </a:pPr>
            <a:r>
              <a:rPr lang="en-US" sz="2200" dirty="0"/>
              <a:t>are managed impartially and objectively in the public interest</a:t>
            </a:r>
          </a:p>
        </p:txBody>
      </p:sp>
      <p:sp>
        <p:nvSpPr>
          <p:cNvPr id="5" name="Text Placeholder 4">
            <a:extLst>
              <a:ext uri="{FF2B5EF4-FFF2-40B4-BE49-F238E27FC236}">
                <a16:creationId xmlns:a16="http://schemas.microsoft.com/office/drawing/2014/main" id="{06B342BA-EFB5-C044-87E8-864E534CCD96}"/>
              </a:ext>
            </a:extLst>
          </p:cNvPr>
          <p:cNvSpPr>
            <a:spLocks noGrp="1"/>
          </p:cNvSpPr>
          <p:nvPr>
            <p:ph type="body" sz="quarter" idx="11"/>
          </p:nvPr>
        </p:nvSpPr>
        <p:spPr/>
        <p:txBody>
          <a:bodyPr/>
          <a:lstStyle/>
          <a:p>
            <a:r>
              <a:rPr lang="en-US" dirty="0"/>
              <a:t>National statistics</a:t>
            </a:r>
          </a:p>
        </p:txBody>
      </p:sp>
      <p:pic>
        <p:nvPicPr>
          <p:cNvPr id="7" name="Picture Placeholder 6">
            <a:extLst>
              <a:ext uri="{FF2B5EF4-FFF2-40B4-BE49-F238E27FC236}">
                <a16:creationId xmlns:a16="http://schemas.microsoft.com/office/drawing/2014/main" id="{33A4456E-7531-7680-99CC-F7CFCDE22353}"/>
              </a:ext>
              <a:ext uri="{C183D7F6-B498-43B3-948B-1728B52AA6E4}">
                <adec:decorative xmlns:adec="http://schemas.microsoft.com/office/drawing/2017/decorative" val="1"/>
              </a:ext>
            </a:extLst>
          </p:cNvPr>
          <p:cNvPicPr>
            <a:picLocks noGrp="1" noChangeAspect="1"/>
          </p:cNvPicPr>
          <p:nvPr>
            <p:ph type="pic" sz="quarter" idx="12"/>
          </p:nvPr>
        </p:nvPicPr>
        <p:blipFill rotWithShape="1">
          <a:blip r:embed="rId3" cstate="print">
            <a:extLst>
              <a:ext uri="{28A0092B-C50C-407E-A947-70E740481C1C}">
                <a14:useLocalDpi xmlns:a14="http://schemas.microsoft.com/office/drawing/2010/main" val="0"/>
              </a:ext>
            </a:extLst>
          </a:blip>
          <a:srcRect l="-1386" r="-15"/>
          <a:stretch/>
        </p:blipFill>
        <p:spPr>
          <a:xfrm>
            <a:off x="8603954" y="569913"/>
            <a:ext cx="2285817" cy="2254207"/>
          </a:xfrm>
          <a:prstGeom prst="rect">
            <a:avLst/>
          </a:prstGeom>
        </p:spPr>
      </p:pic>
    </p:spTree>
    <p:extLst>
      <p:ext uri="{BB962C8B-B14F-4D97-AF65-F5344CB8AC3E}">
        <p14:creationId xmlns:p14="http://schemas.microsoft.com/office/powerpoint/2010/main" val="8868005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64383B68-4362-0679-7E1D-ED1447649FC3}"/>
              </a:ext>
            </a:extLst>
          </p:cNvPr>
          <p:cNvSpPr>
            <a:spLocks noGrp="1"/>
          </p:cNvSpPr>
          <p:nvPr>
            <p:ph type="ftr" sz="quarter" idx="10"/>
          </p:nvPr>
        </p:nvSpPr>
        <p:spPr/>
        <p:txBody>
          <a:bodyPr/>
          <a:lstStyle/>
          <a:p>
            <a:r>
              <a:rPr lang="en-US"/>
              <a:t>Independent Office for Police Conduct</a:t>
            </a:r>
            <a:endParaRPr lang="en-US" dirty="0"/>
          </a:p>
        </p:txBody>
      </p:sp>
      <p:sp>
        <p:nvSpPr>
          <p:cNvPr id="3" name="Slide Number Placeholder 2">
            <a:extLst>
              <a:ext uri="{FF2B5EF4-FFF2-40B4-BE49-F238E27FC236}">
                <a16:creationId xmlns:a16="http://schemas.microsoft.com/office/drawing/2014/main" id="{2F9B3B41-A681-9499-B37A-B75BAD1F6B84}"/>
              </a:ext>
            </a:extLst>
          </p:cNvPr>
          <p:cNvSpPr>
            <a:spLocks noGrp="1"/>
          </p:cNvSpPr>
          <p:nvPr>
            <p:ph type="sldNum" sz="quarter" idx="11"/>
          </p:nvPr>
        </p:nvSpPr>
        <p:spPr/>
        <p:txBody>
          <a:bodyPr/>
          <a:lstStyle/>
          <a:p>
            <a:fld id="{5EC1863C-CF81-F546-A0BD-020B630DE564}" type="slidenum">
              <a:rPr lang="en-US" smtClean="0"/>
              <a:t>5</a:t>
            </a:fld>
            <a:endParaRPr lang="en-US"/>
          </a:p>
        </p:txBody>
      </p:sp>
      <p:sp>
        <p:nvSpPr>
          <p:cNvPr id="4" name="Text Placeholder 3">
            <a:extLst>
              <a:ext uri="{FF2B5EF4-FFF2-40B4-BE49-F238E27FC236}">
                <a16:creationId xmlns:a16="http://schemas.microsoft.com/office/drawing/2014/main" id="{C403E7E1-5944-E835-4AA2-349778DAD53C}"/>
              </a:ext>
            </a:extLst>
          </p:cNvPr>
          <p:cNvSpPr>
            <a:spLocks noGrp="1"/>
          </p:cNvSpPr>
          <p:nvPr>
            <p:ph type="body" sz="quarter" idx="12"/>
          </p:nvPr>
        </p:nvSpPr>
        <p:spPr>
          <a:xfrm>
            <a:off x="1238865" y="1489586"/>
            <a:ext cx="9247238" cy="4944343"/>
          </a:xfrm>
        </p:spPr>
        <p:txBody>
          <a:bodyPr>
            <a:normAutofit/>
          </a:bodyPr>
          <a:lstStyle/>
          <a:p>
            <a:r>
              <a:rPr lang="en-GB" sz="2200" dirty="0">
                <a:latin typeface="Arial" panose="020B0604020202020204" pitchFamily="34" charset="0"/>
                <a:cs typeface="Arial" panose="020B0604020202020204" pitchFamily="34" charset="0"/>
              </a:rPr>
              <a:t>During 2023/24 there were: </a:t>
            </a:r>
            <a:br>
              <a:rPr lang="en-GB" sz="2200" dirty="0">
                <a:latin typeface="Arial" panose="020B0604020202020204" pitchFamily="34" charset="0"/>
                <a:cs typeface="Arial" panose="020B0604020202020204" pitchFamily="34" charset="0"/>
              </a:rPr>
            </a:br>
            <a:endParaRPr lang="en-GB" sz="2200" dirty="0">
              <a:latin typeface="Arial" panose="020B0604020202020204" pitchFamily="34" charset="0"/>
              <a:cs typeface="Arial" panose="020B0604020202020204" pitchFamily="34" charset="0"/>
            </a:endParaRPr>
          </a:p>
          <a:p>
            <a:pPr marL="342900" lvl="1" indent="-342900">
              <a:lnSpc>
                <a:spcPct val="115000"/>
              </a:lnSpc>
              <a:spcBef>
                <a:spcPts val="1000"/>
              </a:spcBef>
              <a:spcAft>
                <a:spcPts val="300"/>
              </a:spcAft>
              <a:buClr>
                <a:srgbClr val="F0B323"/>
              </a:buClr>
              <a:buSzPct val="100000"/>
              <a:buFont typeface="Symbol" panose="05050102010706020507" pitchFamily="18" charset="2"/>
              <a:buChar char=""/>
            </a:pPr>
            <a:r>
              <a:rPr lang="en-GB" sz="2200" b="0" dirty="0"/>
              <a:t>32 road traffic fatalities </a:t>
            </a:r>
          </a:p>
          <a:p>
            <a:pPr marL="342900" lvl="1" indent="-342900">
              <a:lnSpc>
                <a:spcPct val="115000"/>
              </a:lnSpc>
              <a:spcBef>
                <a:spcPts val="1000"/>
              </a:spcBef>
              <a:spcAft>
                <a:spcPts val="300"/>
              </a:spcAft>
              <a:buClr>
                <a:srgbClr val="F0B323"/>
              </a:buClr>
              <a:buSzPct val="100000"/>
              <a:buFont typeface="Symbol" panose="05050102010706020507" pitchFamily="18" charset="2"/>
              <a:buChar char=""/>
            </a:pPr>
            <a:r>
              <a:rPr lang="en-GB" sz="2200" b="0" dirty="0"/>
              <a:t>2 fatal police shootings </a:t>
            </a:r>
          </a:p>
          <a:p>
            <a:pPr marL="342900" lvl="1" indent="-342900">
              <a:lnSpc>
                <a:spcPct val="115000"/>
              </a:lnSpc>
              <a:spcBef>
                <a:spcPts val="1000"/>
              </a:spcBef>
              <a:spcAft>
                <a:spcPts val="300"/>
              </a:spcAft>
              <a:buClr>
                <a:srgbClr val="F0B323"/>
              </a:buClr>
              <a:buSzPct val="100000"/>
              <a:buFont typeface="Symbol" panose="05050102010706020507" pitchFamily="18" charset="2"/>
              <a:buChar char=""/>
            </a:pPr>
            <a:r>
              <a:rPr lang="en-GB" sz="2200" b="0" dirty="0"/>
              <a:t>24 deaths in or following police custody </a:t>
            </a:r>
          </a:p>
          <a:p>
            <a:pPr marL="342900" lvl="1" indent="-342900">
              <a:lnSpc>
                <a:spcPct val="115000"/>
              </a:lnSpc>
              <a:spcBef>
                <a:spcPts val="1000"/>
              </a:spcBef>
              <a:spcAft>
                <a:spcPts val="300"/>
              </a:spcAft>
              <a:buClr>
                <a:srgbClr val="F0B323"/>
              </a:buClr>
              <a:buSzPct val="100000"/>
              <a:buFont typeface="Symbol" panose="05050102010706020507" pitchFamily="18" charset="2"/>
              <a:buChar char=""/>
            </a:pPr>
            <a:r>
              <a:rPr lang="en-GB" sz="2200" b="0" dirty="0"/>
              <a:t>68 apparent suicides following police custody </a:t>
            </a:r>
          </a:p>
          <a:p>
            <a:pPr marL="342900" lvl="1" indent="-342900">
              <a:lnSpc>
                <a:spcPct val="115000"/>
              </a:lnSpc>
              <a:spcBef>
                <a:spcPts val="1000"/>
              </a:spcBef>
              <a:spcAft>
                <a:spcPts val="300"/>
              </a:spcAft>
              <a:buClr>
                <a:srgbClr val="F0B323"/>
              </a:buClr>
              <a:buSzPct val="100000"/>
              <a:buFont typeface="Symbol" panose="05050102010706020507" pitchFamily="18" charset="2"/>
              <a:buChar char=""/>
            </a:pPr>
            <a:r>
              <a:rPr lang="en-GB" sz="2200" b="0" dirty="0"/>
              <a:t>60 other deaths following police contact that were independently investigated by the IOPC</a:t>
            </a:r>
          </a:p>
        </p:txBody>
      </p:sp>
      <p:sp>
        <p:nvSpPr>
          <p:cNvPr id="5" name="Text Placeholder 4">
            <a:extLst>
              <a:ext uri="{FF2B5EF4-FFF2-40B4-BE49-F238E27FC236}">
                <a16:creationId xmlns:a16="http://schemas.microsoft.com/office/drawing/2014/main" id="{D67E5A52-D589-253C-67A4-23431AF55719}"/>
              </a:ext>
            </a:extLst>
          </p:cNvPr>
          <p:cNvSpPr>
            <a:spLocks noGrp="1"/>
          </p:cNvSpPr>
          <p:nvPr>
            <p:ph type="body" sz="quarter" idx="13"/>
          </p:nvPr>
        </p:nvSpPr>
        <p:spPr/>
        <p:txBody>
          <a:bodyPr/>
          <a:lstStyle/>
          <a:p>
            <a:r>
              <a:rPr lang="en-US" dirty="0"/>
              <a:t>Overall findings</a:t>
            </a:r>
          </a:p>
        </p:txBody>
      </p:sp>
    </p:spTree>
    <p:extLst>
      <p:ext uri="{BB962C8B-B14F-4D97-AF65-F5344CB8AC3E}">
        <p14:creationId xmlns:p14="http://schemas.microsoft.com/office/powerpoint/2010/main" val="9442793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DCBC0892-AE8A-4C90-A11E-BFDDC929D753}"/>
              </a:ext>
            </a:extLst>
          </p:cNvPr>
          <p:cNvSpPr>
            <a:spLocks noGrp="1"/>
          </p:cNvSpPr>
          <p:nvPr>
            <p:ph type="ftr" sz="quarter" idx="10"/>
          </p:nvPr>
        </p:nvSpPr>
        <p:spPr/>
        <p:txBody>
          <a:bodyPr/>
          <a:lstStyle/>
          <a:p>
            <a:r>
              <a:rPr lang="en-US"/>
              <a:t>Independent Office for Police Conduct</a:t>
            </a:r>
            <a:endParaRPr lang="en-US" dirty="0"/>
          </a:p>
        </p:txBody>
      </p:sp>
      <p:sp>
        <p:nvSpPr>
          <p:cNvPr id="3" name="Slide Number Placeholder 2">
            <a:extLst>
              <a:ext uri="{FF2B5EF4-FFF2-40B4-BE49-F238E27FC236}">
                <a16:creationId xmlns:a16="http://schemas.microsoft.com/office/drawing/2014/main" id="{2505E191-8986-4FF1-85AE-1262F4EBD3F2}"/>
              </a:ext>
            </a:extLst>
          </p:cNvPr>
          <p:cNvSpPr>
            <a:spLocks noGrp="1"/>
          </p:cNvSpPr>
          <p:nvPr>
            <p:ph type="sldNum" sz="quarter" idx="11"/>
          </p:nvPr>
        </p:nvSpPr>
        <p:spPr/>
        <p:txBody>
          <a:bodyPr/>
          <a:lstStyle/>
          <a:p>
            <a:fld id="{5EC1863C-CF81-F546-A0BD-020B630DE564}" type="slidenum">
              <a:rPr lang="en-US" smtClean="0"/>
              <a:t>6</a:t>
            </a:fld>
            <a:endParaRPr lang="en-US"/>
          </a:p>
        </p:txBody>
      </p:sp>
      <p:sp>
        <p:nvSpPr>
          <p:cNvPr id="6" name="TextBox 5">
            <a:extLst>
              <a:ext uri="{FF2B5EF4-FFF2-40B4-BE49-F238E27FC236}">
                <a16:creationId xmlns:a16="http://schemas.microsoft.com/office/drawing/2014/main" id="{A1E50BCB-6986-DCF2-1EA0-E664A28FF4ED}"/>
              </a:ext>
            </a:extLst>
          </p:cNvPr>
          <p:cNvSpPr txBox="1"/>
          <p:nvPr/>
        </p:nvSpPr>
        <p:spPr>
          <a:xfrm>
            <a:off x="1046922" y="467818"/>
            <a:ext cx="10451658" cy="369332"/>
          </a:xfrm>
          <a:prstGeom prst="rect">
            <a:avLst/>
          </a:prstGeom>
          <a:noFill/>
        </p:spPr>
        <p:txBody>
          <a:bodyPr wrap="square">
            <a:spAutoFit/>
          </a:bodyPr>
          <a:lstStyle/>
          <a:p>
            <a:r>
              <a:rPr lang="en-GB" b="1" dirty="0">
                <a:solidFill>
                  <a:srgbClr val="373A36"/>
                </a:solidFill>
              </a:rPr>
              <a:t>Fig 2.1: Incidents by type of death and financial year, 2013/14 to 2023/24</a:t>
            </a:r>
          </a:p>
        </p:txBody>
      </p:sp>
      <p:pic>
        <p:nvPicPr>
          <p:cNvPr id="9" name="Picture 8" descr="A graph showing change in numbers of incidents by type of death from 2013/14 to 2023/24. ">
            <a:extLst>
              <a:ext uri="{FF2B5EF4-FFF2-40B4-BE49-F238E27FC236}">
                <a16:creationId xmlns:a16="http://schemas.microsoft.com/office/drawing/2014/main" id="{0494175C-D359-731C-AA08-9E534E80544C}"/>
              </a:ext>
            </a:extLst>
          </p:cNvPr>
          <p:cNvPicPr>
            <a:picLocks noChangeAspect="1"/>
          </p:cNvPicPr>
          <p:nvPr/>
        </p:nvPicPr>
        <p:blipFill>
          <a:blip r:embed="rId3"/>
          <a:stretch>
            <a:fillRect/>
          </a:stretch>
        </p:blipFill>
        <p:spPr>
          <a:xfrm>
            <a:off x="1046922" y="947217"/>
            <a:ext cx="10600696" cy="5356191"/>
          </a:xfrm>
          <a:prstGeom prst="rect">
            <a:avLst/>
          </a:prstGeom>
        </p:spPr>
      </p:pic>
    </p:spTree>
    <p:extLst>
      <p:ext uri="{BB962C8B-B14F-4D97-AF65-F5344CB8AC3E}">
        <p14:creationId xmlns:p14="http://schemas.microsoft.com/office/powerpoint/2010/main" val="19288622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61324387-2CA3-8AAE-ABC2-D7DE11ACDCAE}"/>
              </a:ext>
            </a:extLst>
          </p:cNvPr>
          <p:cNvSpPr>
            <a:spLocks noGrp="1"/>
          </p:cNvSpPr>
          <p:nvPr>
            <p:ph type="ftr" sz="quarter" idx="10"/>
          </p:nvPr>
        </p:nvSpPr>
        <p:spPr/>
        <p:txBody>
          <a:bodyPr/>
          <a:lstStyle/>
          <a:p>
            <a:r>
              <a:rPr lang="en-US"/>
              <a:t>Independent Office for Police Conduct</a:t>
            </a:r>
            <a:endParaRPr lang="en-US" dirty="0"/>
          </a:p>
        </p:txBody>
      </p:sp>
      <p:sp>
        <p:nvSpPr>
          <p:cNvPr id="3" name="Slide Number Placeholder 2">
            <a:extLst>
              <a:ext uri="{FF2B5EF4-FFF2-40B4-BE49-F238E27FC236}">
                <a16:creationId xmlns:a16="http://schemas.microsoft.com/office/drawing/2014/main" id="{25437127-12D7-23E1-BFD0-B6D92C3CAB3C}"/>
              </a:ext>
            </a:extLst>
          </p:cNvPr>
          <p:cNvSpPr>
            <a:spLocks noGrp="1"/>
          </p:cNvSpPr>
          <p:nvPr>
            <p:ph type="sldNum" sz="quarter" idx="11"/>
          </p:nvPr>
        </p:nvSpPr>
        <p:spPr/>
        <p:txBody>
          <a:bodyPr/>
          <a:lstStyle/>
          <a:p>
            <a:fld id="{5EC1863C-CF81-F546-A0BD-020B630DE564}" type="slidenum">
              <a:rPr lang="en-US" smtClean="0"/>
              <a:t>7</a:t>
            </a:fld>
            <a:endParaRPr lang="en-US"/>
          </a:p>
        </p:txBody>
      </p:sp>
      <p:sp>
        <p:nvSpPr>
          <p:cNvPr id="4" name="Text Placeholder 3">
            <a:extLst>
              <a:ext uri="{FF2B5EF4-FFF2-40B4-BE49-F238E27FC236}">
                <a16:creationId xmlns:a16="http://schemas.microsoft.com/office/drawing/2014/main" id="{73DA5060-3B32-2B7B-0E69-38C070A7D614}"/>
              </a:ext>
            </a:extLst>
          </p:cNvPr>
          <p:cNvSpPr>
            <a:spLocks noGrp="1"/>
          </p:cNvSpPr>
          <p:nvPr>
            <p:ph type="body" sz="quarter" idx="12"/>
          </p:nvPr>
        </p:nvSpPr>
        <p:spPr>
          <a:xfrm>
            <a:off x="1199321" y="1371600"/>
            <a:ext cx="9876718" cy="5062330"/>
          </a:xfrm>
        </p:spPr>
        <p:txBody>
          <a:bodyPr>
            <a:normAutofit fontScale="85000" lnSpcReduction="20000"/>
          </a:bodyPr>
          <a:lstStyle/>
          <a:p>
            <a:pPr>
              <a:tabLst>
                <a:tab pos="1076325" algn="l"/>
              </a:tabLst>
            </a:pPr>
            <a:r>
              <a:rPr lang="en-GB" sz="2400" b="1" dirty="0">
                <a:latin typeface="Arial" panose="020B0604020202020204" pitchFamily="34" charset="0"/>
                <a:cs typeface="Arial" panose="020B0604020202020204" pitchFamily="34" charset="0"/>
              </a:rPr>
              <a:t>Deaths in or following police custody</a:t>
            </a:r>
          </a:p>
          <a:p>
            <a:pPr lvl="0">
              <a:lnSpc>
                <a:spcPct val="115000"/>
              </a:lnSpc>
              <a:spcAft>
                <a:spcPts val="300"/>
              </a:spcAft>
            </a:pPr>
            <a:r>
              <a:rPr lang="en-GB" sz="2400" dirty="0">
                <a:effectLst/>
                <a:latin typeface="Arial" panose="020B0604020202020204" pitchFamily="34" charset="0"/>
                <a:ea typeface="Calibri" panose="020F0502020204030204" pitchFamily="34" charset="0"/>
              </a:rPr>
              <a:t>This year, there were 24 deaths in or following police custody. This is higher than the average of 17 deaths over the 11-year period since 2013/14 and is the highest figure since 2006/07 when there were 27 deaths.</a:t>
            </a:r>
          </a:p>
          <a:p>
            <a:pPr marL="342900" lvl="1" indent="-342900">
              <a:lnSpc>
                <a:spcPct val="125000"/>
              </a:lnSpc>
              <a:spcBef>
                <a:spcPts val="1000"/>
              </a:spcBef>
              <a:spcAft>
                <a:spcPts val="300"/>
              </a:spcAft>
              <a:buClr>
                <a:srgbClr val="F0B323"/>
              </a:buClr>
              <a:buSzPct val="100000"/>
              <a:buFont typeface="Symbol" panose="05050102010706020507" pitchFamily="18" charset="2"/>
              <a:buChar char=""/>
            </a:pPr>
            <a:r>
              <a:rPr lang="en-GB" sz="2400" b="0" dirty="0"/>
              <a:t>Fourteen people had some force used against them by officers or by members of the public before their deaths, although the use of force did not necessarily contribute to their death. </a:t>
            </a:r>
          </a:p>
          <a:p>
            <a:pPr marL="342900" lvl="1" indent="-342900">
              <a:lnSpc>
                <a:spcPct val="125000"/>
              </a:lnSpc>
              <a:spcBef>
                <a:spcPts val="1000"/>
              </a:spcBef>
              <a:spcAft>
                <a:spcPts val="300"/>
              </a:spcAft>
              <a:buClr>
                <a:srgbClr val="F0B323"/>
              </a:buClr>
              <a:buSzPct val="100000"/>
              <a:buFont typeface="Symbol" panose="05050102010706020507" pitchFamily="18" charset="2"/>
              <a:buChar char=""/>
            </a:pPr>
            <a:r>
              <a:rPr lang="en-GB" sz="2400" b="0" dirty="0"/>
              <a:t>Of the 24 deaths in or following police custody, twenty-one people were White, one person was Black, one person was of Mixed ethnicity and </a:t>
            </a:r>
            <a:r>
              <a:rPr lang="en-US" sz="2400" b="0" dirty="0"/>
              <a:t>one person was of an other ethnicity.</a:t>
            </a:r>
            <a:endParaRPr lang="en-GB" sz="2400" b="0" dirty="0"/>
          </a:p>
          <a:p>
            <a:pPr marL="342900" lvl="1" indent="-342900">
              <a:lnSpc>
                <a:spcPct val="125000"/>
              </a:lnSpc>
              <a:spcBef>
                <a:spcPts val="1000"/>
              </a:spcBef>
              <a:spcAft>
                <a:spcPts val="300"/>
              </a:spcAft>
              <a:buClr>
                <a:srgbClr val="F0B323"/>
              </a:buClr>
              <a:buSzPct val="100000"/>
              <a:buFont typeface="Symbol" panose="05050102010706020507" pitchFamily="18" charset="2"/>
              <a:buChar char=""/>
            </a:pPr>
            <a:r>
              <a:rPr lang="en-US" sz="2400" b="0" dirty="0"/>
              <a:t>This year four people were pronounced dead in a police cell, one more than in 2022/23</a:t>
            </a:r>
            <a:r>
              <a:rPr lang="en-GB" sz="2400" b="0" dirty="0"/>
              <a:t>. </a:t>
            </a:r>
            <a:r>
              <a:rPr lang="en-US" sz="2400" b="0" dirty="0"/>
              <a:t>One person died after making an apparent suicide attempt while in a police custody suite. The last incident of this kind was in 2016/17. </a:t>
            </a:r>
            <a:endParaRPr lang="en-GB" sz="2400" b="0" dirty="0"/>
          </a:p>
          <a:p>
            <a:endParaRPr lang="en-US" dirty="0"/>
          </a:p>
        </p:txBody>
      </p:sp>
      <p:sp>
        <p:nvSpPr>
          <p:cNvPr id="5" name="Text Placeholder 4">
            <a:extLst>
              <a:ext uri="{FF2B5EF4-FFF2-40B4-BE49-F238E27FC236}">
                <a16:creationId xmlns:a16="http://schemas.microsoft.com/office/drawing/2014/main" id="{5FA12CD8-F499-ADAC-28F0-D0BEED5ABBB0}"/>
              </a:ext>
            </a:extLst>
          </p:cNvPr>
          <p:cNvSpPr>
            <a:spLocks noGrp="1"/>
          </p:cNvSpPr>
          <p:nvPr>
            <p:ph type="body" sz="quarter" idx="13"/>
          </p:nvPr>
        </p:nvSpPr>
        <p:spPr/>
        <p:txBody>
          <a:bodyPr/>
          <a:lstStyle/>
          <a:p>
            <a:r>
              <a:rPr lang="en-US" dirty="0"/>
              <a:t>Key findings</a:t>
            </a:r>
          </a:p>
        </p:txBody>
      </p:sp>
    </p:spTree>
    <p:extLst>
      <p:ext uri="{BB962C8B-B14F-4D97-AF65-F5344CB8AC3E}">
        <p14:creationId xmlns:p14="http://schemas.microsoft.com/office/powerpoint/2010/main" val="36332567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5B071D37-D621-0134-BC32-91D4052F9C74}"/>
              </a:ext>
            </a:extLst>
          </p:cNvPr>
          <p:cNvSpPr>
            <a:spLocks noGrp="1"/>
          </p:cNvSpPr>
          <p:nvPr>
            <p:ph type="ftr" sz="quarter" idx="10"/>
          </p:nvPr>
        </p:nvSpPr>
        <p:spPr/>
        <p:txBody>
          <a:bodyPr/>
          <a:lstStyle/>
          <a:p>
            <a:r>
              <a:rPr lang="en-US"/>
              <a:t>Independent Office for Police Conduct</a:t>
            </a:r>
            <a:endParaRPr lang="en-US" dirty="0"/>
          </a:p>
        </p:txBody>
      </p:sp>
      <p:sp>
        <p:nvSpPr>
          <p:cNvPr id="3" name="Slide Number Placeholder 2">
            <a:extLst>
              <a:ext uri="{FF2B5EF4-FFF2-40B4-BE49-F238E27FC236}">
                <a16:creationId xmlns:a16="http://schemas.microsoft.com/office/drawing/2014/main" id="{F77778D7-F598-71EB-8365-3F57BA6F81DC}"/>
              </a:ext>
            </a:extLst>
          </p:cNvPr>
          <p:cNvSpPr>
            <a:spLocks noGrp="1"/>
          </p:cNvSpPr>
          <p:nvPr>
            <p:ph type="sldNum" sz="quarter" idx="11"/>
          </p:nvPr>
        </p:nvSpPr>
        <p:spPr/>
        <p:txBody>
          <a:bodyPr/>
          <a:lstStyle/>
          <a:p>
            <a:fld id="{5EC1863C-CF81-F546-A0BD-020B630DE564}" type="slidenum">
              <a:rPr lang="en-US" smtClean="0"/>
              <a:t>8</a:t>
            </a:fld>
            <a:endParaRPr lang="en-US"/>
          </a:p>
        </p:txBody>
      </p:sp>
      <p:sp>
        <p:nvSpPr>
          <p:cNvPr id="4" name="Text Placeholder 3">
            <a:extLst>
              <a:ext uri="{FF2B5EF4-FFF2-40B4-BE49-F238E27FC236}">
                <a16:creationId xmlns:a16="http://schemas.microsoft.com/office/drawing/2014/main" id="{9585C771-0623-B4F7-DFA9-FB2E05018200}"/>
              </a:ext>
            </a:extLst>
          </p:cNvPr>
          <p:cNvSpPr>
            <a:spLocks noGrp="1"/>
          </p:cNvSpPr>
          <p:nvPr>
            <p:ph type="body" sz="quarter" idx="12"/>
          </p:nvPr>
        </p:nvSpPr>
        <p:spPr>
          <a:xfrm>
            <a:off x="1198563" y="1243163"/>
            <a:ext cx="10413429" cy="5605462"/>
          </a:xfrm>
        </p:spPr>
        <p:txBody>
          <a:bodyPr>
            <a:noAutofit/>
          </a:bodyPr>
          <a:lstStyle/>
          <a:p>
            <a:pPr>
              <a:lnSpc>
                <a:spcPct val="100000"/>
              </a:lnSpc>
            </a:pPr>
            <a:r>
              <a:rPr lang="en-GB" b="1" dirty="0">
                <a:latin typeface="Arial" panose="020B0604020202020204" pitchFamily="34" charset="0"/>
                <a:cs typeface="Arial" panose="020B0604020202020204" pitchFamily="34" charset="0"/>
              </a:rPr>
              <a:t>Road traffic incidents</a:t>
            </a:r>
          </a:p>
          <a:p>
            <a:pPr marL="342900" lvl="0" indent="-342900">
              <a:lnSpc>
                <a:spcPct val="100000"/>
              </a:lnSpc>
              <a:spcAft>
                <a:spcPts val="300"/>
              </a:spcAft>
              <a:buClr>
                <a:srgbClr val="F0B323"/>
              </a:buClr>
              <a:buFont typeface="Symbol" panose="05050102010706020507" pitchFamily="18" charset="2"/>
              <a:buChar char=""/>
            </a:pPr>
            <a:r>
              <a:rPr lang="en-GB" dirty="0">
                <a:effectLst/>
                <a:latin typeface="Arial" panose="020B0604020202020204" pitchFamily="34" charset="0"/>
                <a:ea typeface="Calibri" panose="020F0502020204030204" pitchFamily="34" charset="0"/>
              </a:rPr>
              <a:t>This year, there</a:t>
            </a:r>
            <a:r>
              <a:rPr lang="en-GB" dirty="0"/>
              <a:t> were 29 fatal police-related road traffic incidents, resulting in 32 fatalities</a:t>
            </a:r>
            <a:r>
              <a:rPr lang="en-GB" dirty="0">
                <a:effectLst/>
                <a:latin typeface="Arial" panose="020B0604020202020204" pitchFamily="34" charset="0"/>
                <a:ea typeface="Calibri" panose="020F0502020204030204" pitchFamily="34" charset="0"/>
              </a:rPr>
              <a:t>. Last year, there were </a:t>
            </a:r>
            <a:r>
              <a:rPr lang="en-GB" dirty="0">
                <a:ea typeface="Calibri" panose="020F0502020204030204" pitchFamily="34" charset="0"/>
              </a:rPr>
              <a:t>26</a:t>
            </a:r>
            <a:r>
              <a:rPr lang="en-GB" dirty="0">
                <a:effectLst/>
                <a:latin typeface="Arial" panose="020B0604020202020204" pitchFamily="34" charset="0"/>
                <a:ea typeface="Calibri" panose="020F0502020204030204" pitchFamily="34" charset="0"/>
              </a:rPr>
              <a:t> fatal </a:t>
            </a:r>
            <a:r>
              <a:rPr lang="en-GB" dirty="0">
                <a:ea typeface="Calibri" panose="020F0502020204030204" pitchFamily="34" charset="0"/>
              </a:rPr>
              <a:t>road traffic</a:t>
            </a:r>
            <a:r>
              <a:rPr lang="en-GB" dirty="0">
                <a:effectLst/>
                <a:latin typeface="Arial" panose="020B0604020202020204" pitchFamily="34" charset="0"/>
                <a:ea typeface="Calibri" panose="020F0502020204030204" pitchFamily="34" charset="0"/>
              </a:rPr>
              <a:t> incidents. </a:t>
            </a:r>
            <a:r>
              <a:rPr lang="en-US" dirty="0"/>
              <a:t>This year’s figures are above the average of 27 road traffic incident fatalities recorded over the 11-year period since 2013/14. </a:t>
            </a:r>
          </a:p>
          <a:p>
            <a:pPr marL="342900" lvl="0" indent="-342900">
              <a:lnSpc>
                <a:spcPct val="100000"/>
              </a:lnSpc>
              <a:spcAft>
                <a:spcPts val="300"/>
              </a:spcAft>
              <a:buClr>
                <a:srgbClr val="F0B323"/>
              </a:buClr>
              <a:buFont typeface="Symbol" panose="05050102010706020507" pitchFamily="18" charset="2"/>
              <a:buChar char=""/>
            </a:pPr>
            <a:r>
              <a:rPr lang="en-GB" dirty="0">
                <a:effectLst/>
                <a:latin typeface="Arial" panose="020B0604020202020204" pitchFamily="34" charset="0"/>
                <a:ea typeface="Calibri" panose="020F0502020204030204" pitchFamily="34" charset="0"/>
              </a:rPr>
              <a:t>Of the </a:t>
            </a:r>
            <a:r>
              <a:rPr lang="en-GB" dirty="0">
                <a:ea typeface="Calibri" panose="020F0502020204030204" pitchFamily="34" charset="0"/>
              </a:rPr>
              <a:t>32</a:t>
            </a:r>
            <a:r>
              <a:rPr lang="en-GB" dirty="0">
                <a:effectLst/>
                <a:latin typeface="Arial" panose="020B0604020202020204" pitchFamily="34" charset="0"/>
                <a:ea typeface="Calibri" panose="020F0502020204030204" pitchFamily="34" charset="0"/>
              </a:rPr>
              <a:t> fatalities, 24 resulted from pursuit-related activity. The number of pursuit-related fatalities has increased this year, and is</a:t>
            </a:r>
            <a:r>
              <a:rPr lang="en-GB" dirty="0"/>
              <a:t> higher than the average of 20 pursuit-related deaths seen over the past 11 years.</a:t>
            </a:r>
            <a:endParaRPr lang="en-GB" dirty="0">
              <a:effectLst/>
              <a:latin typeface="Arial" panose="020B0604020202020204" pitchFamily="34" charset="0"/>
              <a:ea typeface="Calibri" panose="020F0502020204030204" pitchFamily="34" charset="0"/>
            </a:endParaRPr>
          </a:p>
          <a:p>
            <a:pPr marL="342900" lvl="0" indent="-342900">
              <a:lnSpc>
                <a:spcPct val="100000"/>
              </a:lnSpc>
              <a:spcAft>
                <a:spcPts val="300"/>
              </a:spcAft>
              <a:buClr>
                <a:srgbClr val="F0B323"/>
              </a:buClr>
              <a:buFont typeface="Symbol" panose="05050102010706020507" pitchFamily="18" charset="2"/>
              <a:buChar char=""/>
            </a:pPr>
            <a:r>
              <a:rPr lang="en-GB" b="0" dirty="0">
                <a:effectLst/>
                <a:latin typeface="Arial" panose="020B0604020202020204" pitchFamily="34" charset="0"/>
                <a:ea typeface="Calibri" panose="020F0502020204030204" pitchFamily="34" charset="0"/>
              </a:rPr>
              <a:t>There were two pursuit-related incidents that resulted in multiple fatalities (</a:t>
            </a:r>
            <a:r>
              <a:rPr lang="en-US" dirty="0">
                <a:ea typeface="Calibri" panose="020F0502020204030204" pitchFamily="34" charset="0"/>
              </a:rPr>
              <a:t>t</a:t>
            </a:r>
            <a:r>
              <a:rPr lang="en-US" b="0" dirty="0">
                <a:effectLst/>
                <a:latin typeface="Arial" panose="020B0604020202020204" pitchFamily="34" charset="0"/>
                <a:ea typeface="Calibri" panose="020F0502020204030204" pitchFamily="34" charset="0"/>
              </a:rPr>
              <a:t>wo incidents accounted for four fatalities, with two fatalities in each incident</a:t>
            </a:r>
            <a:r>
              <a:rPr lang="en-GB" b="0" dirty="0">
                <a:effectLst/>
                <a:latin typeface="Arial" panose="020B0604020202020204" pitchFamily="34" charset="0"/>
                <a:ea typeface="Calibri" panose="020F0502020204030204" pitchFamily="34" charset="0"/>
              </a:rPr>
              <a:t>).</a:t>
            </a:r>
            <a:endParaRPr lang="en-GB" dirty="0">
              <a:effectLst/>
              <a:latin typeface="Arial" panose="020B0604020202020204" pitchFamily="34" charset="0"/>
              <a:ea typeface="Calibri" panose="020F0502020204030204" pitchFamily="34" charset="0"/>
            </a:endParaRPr>
          </a:p>
          <a:p>
            <a:pPr marL="342900" lvl="0" indent="-342900">
              <a:lnSpc>
                <a:spcPct val="100000"/>
              </a:lnSpc>
              <a:spcAft>
                <a:spcPts val="300"/>
              </a:spcAft>
              <a:buClr>
                <a:srgbClr val="F0B323"/>
              </a:buClr>
              <a:buFont typeface="Symbol" panose="05050102010706020507" pitchFamily="18" charset="2"/>
              <a:buChar char=""/>
            </a:pPr>
            <a:r>
              <a:rPr lang="en-GB" b="0" dirty="0">
                <a:effectLst/>
                <a:latin typeface="Arial" panose="020B0604020202020204" pitchFamily="34" charset="0"/>
                <a:ea typeface="Calibri" panose="020F0502020204030204" pitchFamily="34" charset="0"/>
              </a:rPr>
              <a:t>Of the 24 fatalities – eighteen were the driver or passenger in the pursued vehicle, one person was </a:t>
            </a:r>
            <a:br>
              <a:rPr lang="en-GB" b="0" dirty="0">
                <a:effectLst/>
                <a:latin typeface="Arial" panose="020B0604020202020204" pitchFamily="34" charset="0"/>
                <a:ea typeface="Calibri" panose="020F0502020204030204" pitchFamily="34" charset="0"/>
              </a:rPr>
            </a:br>
            <a:r>
              <a:rPr lang="en-GB" b="0" dirty="0">
                <a:effectLst/>
                <a:latin typeface="Arial" panose="020B0604020202020204" pitchFamily="34" charset="0"/>
                <a:ea typeface="Calibri" panose="020F0502020204030204" pitchFamily="34" charset="0"/>
              </a:rPr>
              <a:t>a pedestrian who was hit by the pursued vehicle and </a:t>
            </a:r>
            <a:r>
              <a:rPr lang="en-GB" dirty="0">
                <a:ea typeface="Calibri" panose="020F0502020204030204" pitchFamily="34" charset="0"/>
              </a:rPr>
              <a:t>four</a:t>
            </a:r>
            <a:r>
              <a:rPr lang="en-GB" b="0" dirty="0">
                <a:effectLst/>
                <a:latin typeface="Arial" panose="020B0604020202020204" pitchFamily="34" charset="0"/>
                <a:ea typeface="Calibri" panose="020F0502020204030204" pitchFamily="34" charset="0"/>
              </a:rPr>
              <a:t> were in an unrelated vehicle. </a:t>
            </a:r>
            <a:r>
              <a:rPr lang="en-GB" dirty="0">
                <a:effectLst/>
                <a:latin typeface="Arial" panose="020B0604020202020204" pitchFamily="34" charset="0"/>
                <a:ea typeface="Calibri" panose="020F0502020204030204" pitchFamily="34" charset="0"/>
              </a:rPr>
              <a:t>One person was a pedestrian who was hit by a police vehicle in pursuit.</a:t>
            </a:r>
          </a:p>
        </p:txBody>
      </p:sp>
      <p:sp>
        <p:nvSpPr>
          <p:cNvPr id="5" name="Text Placeholder 4">
            <a:extLst>
              <a:ext uri="{FF2B5EF4-FFF2-40B4-BE49-F238E27FC236}">
                <a16:creationId xmlns:a16="http://schemas.microsoft.com/office/drawing/2014/main" id="{AEA998D5-2D58-72F7-67CB-92C0CEAE0068}"/>
              </a:ext>
            </a:extLst>
          </p:cNvPr>
          <p:cNvSpPr>
            <a:spLocks noGrp="1"/>
          </p:cNvSpPr>
          <p:nvPr>
            <p:ph type="body" sz="quarter" idx="13"/>
          </p:nvPr>
        </p:nvSpPr>
        <p:spPr/>
        <p:txBody>
          <a:bodyPr/>
          <a:lstStyle/>
          <a:p>
            <a:r>
              <a:rPr lang="en-US" dirty="0"/>
              <a:t>Key findings</a:t>
            </a:r>
          </a:p>
        </p:txBody>
      </p:sp>
    </p:spTree>
    <p:extLst>
      <p:ext uri="{BB962C8B-B14F-4D97-AF65-F5344CB8AC3E}">
        <p14:creationId xmlns:p14="http://schemas.microsoft.com/office/powerpoint/2010/main" val="21554583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43502346-419F-40FD-14BD-0A5483A3C290}"/>
              </a:ext>
            </a:extLst>
          </p:cNvPr>
          <p:cNvSpPr>
            <a:spLocks noGrp="1"/>
          </p:cNvSpPr>
          <p:nvPr>
            <p:ph type="ftr" sz="quarter" idx="10"/>
          </p:nvPr>
        </p:nvSpPr>
        <p:spPr/>
        <p:txBody>
          <a:bodyPr/>
          <a:lstStyle/>
          <a:p>
            <a:r>
              <a:rPr lang="en-US"/>
              <a:t>Independent Office for Police Conduct</a:t>
            </a:r>
            <a:endParaRPr lang="en-US" dirty="0"/>
          </a:p>
        </p:txBody>
      </p:sp>
      <p:sp>
        <p:nvSpPr>
          <p:cNvPr id="3" name="Slide Number Placeholder 2">
            <a:extLst>
              <a:ext uri="{FF2B5EF4-FFF2-40B4-BE49-F238E27FC236}">
                <a16:creationId xmlns:a16="http://schemas.microsoft.com/office/drawing/2014/main" id="{31B2156B-5125-5E66-8E4B-6859E7B24F0B}"/>
              </a:ext>
            </a:extLst>
          </p:cNvPr>
          <p:cNvSpPr>
            <a:spLocks noGrp="1"/>
          </p:cNvSpPr>
          <p:nvPr>
            <p:ph type="sldNum" sz="quarter" idx="11"/>
          </p:nvPr>
        </p:nvSpPr>
        <p:spPr/>
        <p:txBody>
          <a:bodyPr/>
          <a:lstStyle/>
          <a:p>
            <a:fld id="{5EC1863C-CF81-F546-A0BD-020B630DE564}" type="slidenum">
              <a:rPr lang="en-US" smtClean="0"/>
              <a:t>9</a:t>
            </a:fld>
            <a:endParaRPr lang="en-US"/>
          </a:p>
        </p:txBody>
      </p:sp>
      <p:sp>
        <p:nvSpPr>
          <p:cNvPr id="4" name="Text Placeholder 3">
            <a:extLst>
              <a:ext uri="{FF2B5EF4-FFF2-40B4-BE49-F238E27FC236}">
                <a16:creationId xmlns:a16="http://schemas.microsoft.com/office/drawing/2014/main" id="{3A48FEDB-882B-EA85-D1A5-4DB5C7F58CDB}"/>
              </a:ext>
            </a:extLst>
          </p:cNvPr>
          <p:cNvSpPr>
            <a:spLocks noGrp="1"/>
          </p:cNvSpPr>
          <p:nvPr>
            <p:ph type="body" sz="quarter" idx="12"/>
          </p:nvPr>
        </p:nvSpPr>
        <p:spPr>
          <a:xfrm>
            <a:off x="1199320" y="1113997"/>
            <a:ext cx="10489097" cy="5062330"/>
          </a:xfrm>
        </p:spPr>
        <p:txBody>
          <a:bodyPr>
            <a:noAutofit/>
          </a:bodyPr>
          <a:lstStyle/>
          <a:p>
            <a:pPr>
              <a:lnSpc>
                <a:spcPct val="100000"/>
              </a:lnSpc>
            </a:pPr>
            <a:r>
              <a:rPr lang="en-GB" b="1" dirty="0">
                <a:latin typeface="Arial" panose="020B0604020202020204" pitchFamily="34" charset="0"/>
                <a:cs typeface="Arial" panose="020B0604020202020204" pitchFamily="34" charset="0"/>
              </a:rPr>
              <a:t>Road traffic incidents</a:t>
            </a:r>
          </a:p>
          <a:p>
            <a:pPr marL="342900" lvl="0" indent="-342900">
              <a:lnSpc>
                <a:spcPct val="115000"/>
              </a:lnSpc>
              <a:spcAft>
                <a:spcPts val="300"/>
              </a:spcAft>
              <a:buClr>
                <a:srgbClr val="F0B323"/>
              </a:buClr>
              <a:buFont typeface="Symbol" panose="05050102010706020507" pitchFamily="18" charset="2"/>
              <a:buChar char=""/>
            </a:pPr>
            <a:r>
              <a:rPr lang="en-GB" b="0" dirty="0">
                <a:effectLst/>
                <a:latin typeface="Arial" panose="020B0604020202020204" pitchFamily="34" charset="0"/>
                <a:ea typeface="Calibri" panose="020F0502020204030204" pitchFamily="34" charset="0"/>
              </a:rPr>
              <a:t>There was one emergency response related incident and fatality. </a:t>
            </a:r>
            <a:br>
              <a:rPr lang="en-GB" b="0" dirty="0">
                <a:effectLst/>
                <a:latin typeface="Arial" panose="020B0604020202020204" pitchFamily="34" charset="0"/>
                <a:ea typeface="Calibri" panose="020F0502020204030204" pitchFamily="34" charset="0"/>
              </a:rPr>
            </a:br>
            <a:r>
              <a:rPr lang="en-GB" b="0" dirty="0">
                <a:effectLst/>
                <a:latin typeface="Arial" panose="020B0604020202020204" pitchFamily="34" charset="0"/>
                <a:ea typeface="Calibri" panose="020F0502020204030204" pitchFamily="34" charset="0"/>
              </a:rPr>
              <a:t>This is a decrease compared to the </a:t>
            </a:r>
            <a:r>
              <a:rPr lang="en-GB" dirty="0">
                <a:ea typeface="Calibri" panose="020F0502020204030204" pitchFamily="34" charset="0"/>
              </a:rPr>
              <a:t>two</a:t>
            </a:r>
            <a:r>
              <a:rPr lang="en-GB" b="0" dirty="0">
                <a:effectLst/>
                <a:latin typeface="Arial" panose="020B0604020202020204" pitchFamily="34" charset="0"/>
                <a:ea typeface="Calibri" panose="020F0502020204030204" pitchFamily="34" charset="0"/>
              </a:rPr>
              <a:t> recorded last year. This is lower than the average of </a:t>
            </a:r>
            <a:r>
              <a:rPr lang="en-GB" dirty="0">
                <a:ea typeface="Calibri" panose="020F0502020204030204" pitchFamily="34" charset="0"/>
              </a:rPr>
              <a:t>two</a:t>
            </a:r>
            <a:r>
              <a:rPr lang="en-GB" b="0" dirty="0">
                <a:effectLst/>
                <a:latin typeface="Arial" panose="020B0604020202020204" pitchFamily="34" charset="0"/>
                <a:ea typeface="Calibri" panose="020F0502020204030204" pitchFamily="34" charset="0"/>
              </a:rPr>
              <a:t> incidents and two fatalities since 2013/14.</a:t>
            </a:r>
            <a:endParaRPr lang="en-GB" dirty="0">
              <a:effectLst/>
              <a:latin typeface="Arial" panose="020B0604020202020204" pitchFamily="34" charset="0"/>
              <a:ea typeface="Calibri" panose="020F0502020204030204" pitchFamily="34" charset="0"/>
            </a:endParaRPr>
          </a:p>
          <a:p>
            <a:pPr marL="342900" lvl="0" indent="-342900">
              <a:lnSpc>
                <a:spcPct val="115000"/>
              </a:lnSpc>
              <a:spcAft>
                <a:spcPts val="300"/>
              </a:spcAft>
              <a:buClr>
                <a:srgbClr val="F0B323"/>
              </a:buClr>
              <a:buFont typeface="Symbol" panose="05050102010706020507" pitchFamily="18" charset="2"/>
              <a:buChar char=""/>
            </a:pPr>
            <a:r>
              <a:rPr lang="en-US" b="0" dirty="0">
                <a:effectLst/>
                <a:latin typeface="Arial" panose="020B0604020202020204" pitchFamily="34" charset="0"/>
                <a:ea typeface="Calibri" panose="020F0502020204030204" pitchFamily="34" charset="0"/>
              </a:rPr>
              <a:t>The number of six incidents resulting from other police traffic activity has stayed the same as in the previous year, with the number of fatalities increasing by one</a:t>
            </a:r>
            <a:r>
              <a:rPr lang="en-GB" b="0" dirty="0">
                <a:effectLst/>
                <a:latin typeface="Arial" panose="020B0604020202020204" pitchFamily="34" charset="0"/>
                <a:ea typeface="Calibri" panose="020F0502020204030204" pitchFamily="34" charset="0"/>
              </a:rPr>
              <a:t>. </a:t>
            </a:r>
            <a:r>
              <a:rPr lang="en-GB" dirty="0">
                <a:effectLst/>
                <a:latin typeface="Arial" panose="020B0604020202020204" pitchFamily="34" charset="0"/>
                <a:ea typeface="Calibri" panose="020F0502020204030204" pitchFamily="34" charset="0"/>
              </a:rPr>
              <a:t>Two incidents happened when a vehicle responded to the presence of the police, two involved a pedestrian being hit by police, one involved a non-pursuit vehicle hitting a police vehicle and one </a:t>
            </a:r>
            <a:r>
              <a:rPr lang="en-US" dirty="0">
                <a:effectLst/>
                <a:latin typeface="Arial" panose="020B0604020202020204" pitchFamily="34" charset="0"/>
                <a:ea typeface="Calibri" panose="020F0502020204030204" pitchFamily="34" charset="0"/>
              </a:rPr>
              <a:t>incident happened while the police were on driving duties.</a:t>
            </a:r>
            <a:endParaRPr lang="en-GB" dirty="0">
              <a:effectLst/>
              <a:latin typeface="Arial" panose="020B0604020202020204" pitchFamily="34" charset="0"/>
              <a:ea typeface="Calibri" panose="020F0502020204030204" pitchFamily="34" charset="0"/>
            </a:endParaRPr>
          </a:p>
          <a:p>
            <a:pPr marL="342900" lvl="0" indent="-342900">
              <a:lnSpc>
                <a:spcPct val="115000"/>
              </a:lnSpc>
              <a:spcAft>
                <a:spcPts val="600"/>
              </a:spcAft>
              <a:buClr>
                <a:srgbClr val="F0B323"/>
              </a:buClr>
              <a:buFont typeface="Symbol" panose="05050102010706020507" pitchFamily="18" charset="2"/>
              <a:buChar char=""/>
            </a:pPr>
            <a:r>
              <a:rPr lang="en-GB" b="0" dirty="0">
                <a:effectLst/>
                <a:latin typeface="Arial" panose="020B0604020202020204" pitchFamily="34" charset="0"/>
                <a:ea typeface="Calibri" panose="020F0502020204030204" pitchFamily="34" charset="0"/>
              </a:rPr>
              <a:t>The average age of the people who died was 34. This decreases to 25 if the deceased was the driver or passenger in the pursued or fleeing vehicle. It increases to </a:t>
            </a:r>
            <a:r>
              <a:rPr lang="en-GB" dirty="0">
                <a:ea typeface="Calibri" panose="020F0502020204030204" pitchFamily="34" charset="0"/>
              </a:rPr>
              <a:t>46</a:t>
            </a:r>
            <a:r>
              <a:rPr lang="en-GB" b="0" dirty="0">
                <a:effectLst/>
                <a:latin typeface="Arial" panose="020B0604020202020204" pitchFamily="34" charset="0"/>
                <a:ea typeface="Calibri" panose="020F0502020204030204" pitchFamily="34" charset="0"/>
              </a:rPr>
              <a:t> if the deceased was a pedestrian, cyclist, or a driver or passenger in a vehicle hit by either the police or the pursued or fleeing vehicle. Seven of those who died were under 18, compared to none in 2022/23. </a:t>
            </a:r>
            <a:endParaRPr lang="en-GB" dirty="0">
              <a:effectLst/>
              <a:latin typeface="Arial" panose="020B0604020202020204" pitchFamily="34" charset="0"/>
              <a:ea typeface="Calibri" panose="020F0502020204030204" pitchFamily="34" charset="0"/>
            </a:endParaRPr>
          </a:p>
          <a:p>
            <a:endParaRPr lang="en-US" dirty="0"/>
          </a:p>
        </p:txBody>
      </p:sp>
      <p:sp>
        <p:nvSpPr>
          <p:cNvPr id="5" name="Text Placeholder 4">
            <a:extLst>
              <a:ext uri="{FF2B5EF4-FFF2-40B4-BE49-F238E27FC236}">
                <a16:creationId xmlns:a16="http://schemas.microsoft.com/office/drawing/2014/main" id="{0AAC80FF-EBD6-C440-AAA3-0C959C38DBEE}"/>
              </a:ext>
            </a:extLst>
          </p:cNvPr>
          <p:cNvSpPr>
            <a:spLocks noGrp="1"/>
          </p:cNvSpPr>
          <p:nvPr>
            <p:ph type="body" sz="quarter" idx="13"/>
          </p:nvPr>
        </p:nvSpPr>
        <p:spPr/>
        <p:txBody>
          <a:bodyPr/>
          <a:lstStyle/>
          <a:p>
            <a:r>
              <a:rPr lang="en-US" dirty="0"/>
              <a:t>Key findings</a:t>
            </a:r>
          </a:p>
        </p:txBody>
      </p:sp>
    </p:spTree>
    <p:extLst>
      <p:ext uri="{BB962C8B-B14F-4D97-AF65-F5344CB8AC3E}">
        <p14:creationId xmlns:p14="http://schemas.microsoft.com/office/powerpoint/2010/main" val="718721237"/>
      </p:ext>
    </p:extLst>
  </p:cSld>
  <p:clrMapOvr>
    <a:masterClrMapping/>
  </p:clrMapOvr>
</p:sld>
</file>

<file path=ppt/theme/theme1.xml><?xml version="1.0" encoding="utf-8"?>
<a:theme xmlns:a="http://schemas.openxmlformats.org/drawingml/2006/main" name="IOPC2021_01">
  <a:themeElements>
    <a:clrScheme name="Custom 1">
      <a:dk1>
        <a:srgbClr val="000000"/>
      </a:dk1>
      <a:lt1>
        <a:srgbClr val="FFFFFF"/>
      </a:lt1>
      <a:dk2>
        <a:srgbClr val="F0B236"/>
      </a:dk2>
      <a:lt2>
        <a:srgbClr val="E7E6E6"/>
      </a:lt2>
      <a:accent1>
        <a:srgbClr val="009D97"/>
      </a:accent1>
      <a:accent2>
        <a:srgbClr val="868986"/>
      </a:accent2>
      <a:accent3>
        <a:srgbClr val="A5A5A5"/>
      </a:accent3>
      <a:accent4>
        <a:srgbClr val="FFC000"/>
      </a:accent4>
      <a:accent5>
        <a:srgbClr val="79C3C1"/>
      </a:accent5>
      <a:accent6>
        <a:srgbClr val="363A36"/>
      </a:accent6>
      <a:hlink>
        <a:srgbClr val="24AFAC"/>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OPC2021_01" id="{7568E8BF-C8BD-7D4B-8EE8-EEE9BA75B425}" vid="{BC22E530-F5EA-DE49-8D78-ABB07FB237C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e471b2e3-67df-4d31-9683-1ec419c2be1e}" enabled="1" method="Standard" siteId="{cabf815b-3ed4-4f99-b463-04da1b5b38f9}" contentBits="0" removed="0"/>
</clbl:labelList>
</file>

<file path=docProps/app.xml><?xml version="1.0" encoding="utf-8"?>
<Properties xmlns="http://schemas.openxmlformats.org/officeDocument/2006/extended-properties" xmlns:vt="http://schemas.openxmlformats.org/officeDocument/2006/docPropsVTypes">
  <Template>Gallery</Template>
  <TotalTime>8542</TotalTime>
  <Words>3597</Words>
  <Application>Microsoft Office PowerPoint</Application>
  <PresentationFormat>Widescreen</PresentationFormat>
  <Paragraphs>195</Paragraphs>
  <Slides>18</Slides>
  <Notes>18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Symbol</vt:lpstr>
      <vt:lpstr>System Font Regular</vt:lpstr>
      <vt:lpstr>Times New Roman</vt:lpstr>
      <vt:lpstr>IOPC2021_01</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IPCC Comms</dc:creator>
  <cp:lastModifiedBy>Aleksander Stojkowski</cp:lastModifiedBy>
  <cp:revision>136</cp:revision>
  <dcterms:created xsi:type="dcterms:W3CDTF">2020-10-16T15:19:37Z</dcterms:created>
  <dcterms:modified xsi:type="dcterms:W3CDTF">2024-10-16T14:34:12Z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392311375</vt:i4>
  </property>
  <property fmtid="{D5CDD505-2E9C-101B-9397-08002B2CF9AE}" pid="3" name="_NewReviewCycle">
    <vt:lpwstr/>
  </property>
  <property fmtid="{D5CDD505-2E9C-101B-9397-08002B2CF9AE}" pid="4" name="_EmailSubject">
    <vt:lpwstr>Final documents for this years annual death report</vt:lpwstr>
  </property>
  <property fmtid="{D5CDD505-2E9C-101B-9397-08002B2CF9AE}" pid="5" name="_AuthorEmail">
    <vt:lpwstr>Aleksander.Stojkowski@policeconduct.gov.uk</vt:lpwstr>
  </property>
  <property fmtid="{D5CDD505-2E9C-101B-9397-08002B2CF9AE}" pid="6" name="_AuthorEmailDisplayName">
    <vt:lpwstr>Aleksander Stojkowski</vt:lpwstr>
  </property>
  <property fmtid="{D5CDD505-2E9C-101B-9397-08002B2CF9AE}" pid="7" name="_PreviousAdHocReviewCycleID">
    <vt:i4>847739480</vt:i4>
  </property>
</Properties>
</file>